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bookmarkIdSeed="3">
  <p:sldMasterIdLst>
    <p:sldMasterId id="2147483648" r:id="rId1"/>
  </p:sldMasterIdLst>
  <p:notesMasterIdLst>
    <p:notesMasterId r:id="rId53"/>
  </p:notesMasterIdLst>
  <p:sldIdLst>
    <p:sldId id="315" r:id="rId2"/>
    <p:sldId id="321" r:id="rId3"/>
    <p:sldId id="522" r:id="rId4"/>
    <p:sldId id="523" r:id="rId5"/>
    <p:sldId id="524" r:id="rId6"/>
    <p:sldId id="525" r:id="rId7"/>
    <p:sldId id="526" r:id="rId8"/>
    <p:sldId id="527" r:id="rId9"/>
    <p:sldId id="528" r:id="rId10"/>
    <p:sldId id="529" r:id="rId11"/>
    <p:sldId id="530" r:id="rId12"/>
    <p:sldId id="535" r:id="rId13"/>
    <p:sldId id="521" r:id="rId14"/>
    <p:sldId id="531" r:id="rId15"/>
    <p:sldId id="533" r:id="rId16"/>
    <p:sldId id="534" r:id="rId17"/>
    <p:sldId id="536" r:id="rId18"/>
    <p:sldId id="539" r:id="rId19"/>
    <p:sldId id="540" r:id="rId20"/>
    <p:sldId id="541" r:id="rId21"/>
    <p:sldId id="537" r:id="rId22"/>
    <p:sldId id="543" r:id="rId23"/>
    <p:sldId id="544" r:id="rId24"/>
    <p:sldId id="545" r:id="rId25"/>
    <p:sldId id="538" r:id="rId26"/>
    <p:sldId id="548" r:id="rId27"/>
    <p:sldId id="549" r:id="rId28"/>
    <p:sldId id="550" r:id="rId29"/>
    <p:sldId id="546" r:id="rId30"/>
    <p:sldId id="356" r:id="rId31"/>
    <p:sldId id="357" r:id="rId32"/>
    <p:sldId id="359" r:id="rId33"/>
    <p:sldId id="360" r:id="rId34"/>
    <p:sldId id="562" r:id="rId35"/>
    <p:sldId id="563" r:id="rId36"/>
    <p:sldId id="365" r:id="rId37"/>
    <p:sldId id="366" r:id="rId38"/>
    <p:sldId id="560" r:id="rId39"/>
    <p:sldId id="552" r:id="rId40"/>
    <p:sldId id="553" r:id="rId41"/>
    <p:sldId id="551" r:id="rId42"/>
    <p:sldId id="497" r:id="rId43"/>
    <p:sldId id="554" r:id="rId44"/>
    <p:sldId id="555" r:id="rId45"/>
    <p:sldId id="557" r:id="rId46"/>
    <p:sldId id="556" r:id="rId47"/>
    <p:sldId id="564" r:id="rId48"/>
    <p:sldId id="547" r:id="rId49"/>
    <p:sldId id="559" r:id="rId50"/>
    <p:sldId id="558" r:id="rId51"/>
    <p:sldId id="561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E75B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9041"/>
  </p:normalViewPr>
  <p:slideViewPr>
    <p:cSldViewPr snapToGrid="0">
      <p:cViewPr varScale="1">
        <p:scale>
          <a:sx n="64" d="100"/>
          <a:sy n="64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%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en-US" altLang="zh-CN" dirty="0" err="1"/>
              <a:t>kwargs</a:t>
            </a:r>
            <a:r>
              <a:rPr lang="en-US" altLang="zh-CN" b="1" dirty="0">
                <a:effectLst/>
              </a:rPr>
              <a:t>=</a:t>
            </a:r>
            <a:r>
              <a:rPr lang="en-US" altLang="zh-CN" dirty="0"/>
              <a:t>{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'name'</a:t>
            </a:r>
            <a:r>
              <a:rPr lang="en-US" altLang="zh-CN" dirty="0"/>
              <a:t>: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'age'</a:t>
            </a:r>
            <a:r>
              <a:rPr lang="en-US" altLang="zh-CN" dirty="0"/>
              <a:t>: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en-US" altLang="zh-CN" dirty="0"/>
              <a:t>} </a:t>
            </a:r>
          </a:p>
          <a:p>
            <a:r>
              <a:rPr lang="en-US" altLang="zh-CN" b="1" dirty="0">
                <a:effectLst/>
              </a:rPr>
              <a:t>print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我的名字是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%(name)s,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我的年龄是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%(age)s.'</a:t>
            </a:r>
            <a:r>
              <a:rPr lang="en-US" altLang="zh-CN" dirty="0"/>
              <a:t> </a:t>
            </a:r>
            <a:r>
              <a:rPr lang="en-US" altLang="zh-CN" b="1" dirty="0">
                <a:effectLst/>
              </a:rPr>
              <a:t>%</a:t>
            </a:r>
            <a:r>
              <a:rPr lang="en-US" altLang="zh-CN" dirty="0"/>
              <a:t> </a:t>
            </a:r>
            <a:r>
              <a:rPr lang="en-US" altLang="zh-CN" dirty="0" err="1"/>
              <a:t>kwargs</a:t>
            </a:r>
            <a:r>
              <a:rPr lang="en-US" altLang="zh-CN" dirty="0"/>
              <a:t>)</a:t>
            </a:r>
          </a:p>
          <a:p>
            <a:endParaRPr lang="en-US" altLang="zh-CN" b="1" dirty="0">
              <a:effectLst/>
            </a:endParaRPr>
          </a:p>
          <a:p>
            <a:r>
              <a:rPr lang="en-US" altLang="zh-CN" b="1" dirty="0">
                <a:effectLst/>
              </a:rPr>
              <a:t>format</a:t>
            </a:r>
            <a:r>
              <a:rPr lang="zh-CN" altLang="en-US" b="1" dirty="0">
                <a:effectLst/>
              </a:rPr>
              <a:t>方法</a:t>
            </a:r>
            <a:endParaRPr lang="en-US" altLang="zh-CN" b="1" dirty="0">
              <a:effectLst/>
            </a:endParaRPr>
          </a:p>
          <a:p>
            <a:r>
              <a:rPr lang="en-US" altLang="zh-CN" b="1" dirty="0">
                <a:effectLst/>
              </a:rPr>
              <a:t>print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我的名字是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{name},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我的年龄是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{age}.'</a:t>
            </a:r>
            <a:r>
              <a:rPr lang="en-US" altLang="zh-CN" b="1" dirty="0">
                <a:effectLst/>
              </a:rPr>
              <a:t>.</a:t>
            </a:r>
            <a:r>
              <a:rPr lang="en-US" altLang="zh-CN" dirty="0"/>
              <a:t>format(age</a:t>
            </a:r>
            <a:r>
              <a:rPr lang="en-US" altLang="zh-CN" b="1" dirty="0">
                <a:effectLst/>
              </a:rPr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en-US" altLang="zh-CN" dirty="0"/>
              <a:t>, name</a:t>
            </a:r>
            <a:r>
              <a:rPr lang="en-US" altLang="zh-CN" b="1" dirty="0">
                <a:effectLst/>
              </a:rPr>
              <a:t>=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altLang="zh-CN" dirty="0"/>
              <a:t>)) </a:t>
            </a:r>
          </a:p>
          <a:p>
            <a:r>
              <a:rPr lang="en-US" altLang="zh-CN" dirty="0" err="1"/>
              <a:t>kwargs</a:t>
            </a:r>
            <a:r>
              <a:rPr lang="en-US" altLang="zh-CN" dirty="0"/>
              <a:t> </a:t>
            </a:r>
            <a:r>
              <a:rPr lang="en-US" altLang="zh-CN" b="1" dirty="0">
                <a:effectLst/>
              </a:rPr>
              <a:t>=</a:t>
            </a:r>
            <a:r>
              <a:rPr lang="en-US" altLang="zh-CN" dirty="0"/>
              <a:t> {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'name'</a:t>
            </a:r>
            <a:r>
              <a:rPr lang="en-US" altLang="zh-CN" dirty="0"/>
              <a:t>: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altLang="zh-CN" dirty="0"/>
              <a:t>,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'age'</a:t>
            </a:r>
            <a:r>
              <a:rPr lang="en-US" altLang="zh-CN" dirty="0"/>
              <a:t>: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en-US" altLang="zh-CN" dirty="0"/>
              <a:t>} </a:t>
            </a:r>
          </a:p>
          <a:p>
            <a:r>
              <a:rPr lang="en-US" altLang="zh-CN" b="1" dirty="0">
                <a:effectLst/>
              </a:rPr>
              <a:t>print</a:t>
            </a:r>
            <a:r>
              <a:rPr lang="en-US" altLang="zh-CN" dirty="0"/>
              <a:t>(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我的名字是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{name},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我的年龄是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{age}.'</a:t>
            </a:r>
            <a:r>
              <a:rPr lang="en-US" altLang="zh-CN" b="1" dirty="0">
                <a:effectLst/>
              </a:rPr>
              <a:t>.</a:t>
            </a:r>
            <a:r>
              <a:rPr lang="en-US" altLang="zh-CN" dirty="0"/>
              <a:t>format(</a:t>
            </a:r>
            <a:r>
              <a:rPr lang="en-US" altLang="zh-CN" b="1" dirty="0">
                <a:effectLst/>
              </a:rPr>
              <a:t>**</a:t>
            </a:r>
            <a:r>
              <a:rPr lang="en-US" altLang="zh-CN" dirty="0" err="1"/>
              <a:t>kwargs</a:t>
            </a:r>
            <a:r>
              <a:rPr lang="en-US" altLang="zh-CN" dirty="0"/>
              <a:t>))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使用**进行解包操作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45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ABCD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82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BDCC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388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55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934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736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161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210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88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2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52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028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14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35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694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上课节点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13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  <a:solidFill>
            <a:srgbClr val="2E75B6"/>
          </a:solidFill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  <a:solidFill>
            <a:srgbClr val="2E75B6"/>
          </a:solidFill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2E75B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2E75B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5" hasCustomPrompt="1"/>
          </p:nvPr>
        </p:nvSpPr>
        <p:spPr>
          <a:xfrm>
            <a:off x="628650" y="204166"/>
            <a:ext cx="3732213" cy="5715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chemeClr val="bg1"/>
                </a:solidFill>
              </a:rPr>
              <a:t>感谢聆听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3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8377" y="6356350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74728" y="1863105"/>
            <a:ext cx="5693399" cy="415498"/>
            <a:chOff x="1807265" y="2462595"/>
            <a:chExt cx="5693399" cy="415498"/>
          </a:xfrm>
          <a:solidFill>
            <a:srgbClr val="2E75B6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74728" y="2501016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74728" y="3155660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74728" y="3823855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74728" y="450686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74728" y="510768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2115558" y="191381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2115558" y="253904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2115558" y="319232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2115558" y="385777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2115558" y="453599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文本占位符 35"/>
          <p:cNvSpPr>
            <a:spLocks noGrp="1"/>
          </p:cNvSpPr>
          <p:nvPr>
            <p:ph type="body" sz="quarter" idx="20" hasCustomPrompt="1"/>
          </p:nvPr>
        </p:nvSpPr>
        <p:spPr>
          <a:xfrm>
            <a:off x="2115558" y="5141204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5" name="圆角矩形 1"/>
          <p:cNvSpPr/>
          <p:nvPr userDrawn="1"/>
        </p:nvSpPr>
        <p:spPr>
          <a:xfrm>
            <a:off x="1774728" y="579142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2115558" y="58106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8377" y="6356350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74728" y="1863105"/>
            <a:ext cx="5693399" cy="415498"/>
            <a:chOff x="1807265" y="2462595"/>
            <a:chExt cx="5693399" cy="415498"/>
          </a:xfrm>
          <a:solidFill>
            <a:srgbClr val="E6E6E6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74728" y="2501016"/>
            <a:ext cx="5693399" cy="426278"/>
            <a:chOff x="1807265" y="2935089"/>
            <a:chExt cx="5693399" cy="426278"/>
          </a:xfrm>
          <a:solidFill>
            <a:srgbClr val="2E75B6"/>
          </a:solidFill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74728" y="3155660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74728" y="3823855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74728" y="450686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74728" y="510768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2115558" y="191381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2115558" y="253904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2115558" y="319232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2115558" y="385777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2115558" y="453599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文本占位符 35"/>
          <p:cNvSpPr>
            <a:spLocks noGrp="1"/>
          </p:cNvSpPr>
          <p:nvPr>
            <p:ph type="body" sz="quarter" idx="20" hasCustomPrompt="1"/>
          </p:nvPr>
        </p:nvSpPr>
        <p:spPr>
          <a:xfrm>
            <a:off x="2115558" y="5141204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5" name="圆角矩形 1"/>
          <p:cNvSpPr/>
          <p:nvPr userDrawn="1"/>
        </p:nvSpPr>
        <p:spPr>
          <a:xfrm>
            <a:off x="1774728" y="579142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2115558" y="58106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8377" y="6356350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74728" y="1863105"/>
            <a:ext cx="5693399" cy="415498"/>
            <a:chOff x="1807265" y="2462595"/>
            <a:chExt cx="5693399" cy="415498"/>
          </a:xfrm>
          <a:solidFill>
            <a:srgbClr val="E6E6E6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74728" y="2501016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74728" y="3155660"/>
            <a:ext cx="5693399" cy="426278"/>
            <a:chOff x="1807265" y="3400693"/>
            <a:chExt cx="5693399" cy="426278"/>
          </a:xfrm>
          <a:solidFill>
            <a:srgbClr val="2E75B6"/>
          </a:solidFill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74728" y="3823855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74728" y="450686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74728" y="510768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2115558" y="191381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2115558" y="253904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2115558" y="319232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2115558" y="385777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2115558" y="453599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文本占位符 35"/>
          <p:cNvSpPr>
            <a:spLocks noGrp="1"/>
          </p:cNvSpPr>
          <p:nvPr>
            <p:ph type="body" sz="quarter" idx="20" hasCustomPrompt="1"/>
          </p:nvPr>
        </p:nvSpPr>
        <p:spPr>
          <a:xfrm>
            <a:off x="2115558" y="5141204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5" name="圆角矩形 1"/>
          <p:cNvSpPr/>
          <p:nvPr userDrawn="1"/>
        </p:nvSpPr>
        <p:spPr>
          <a:xfrm>
            <a:off x="1774728" y="579142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2115558" y="58106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8377" y="6356350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74728" y="1863105"/>
            <a:ext cx="5693399" cy="415498"/>
            <a:chOff x="1807265" y="2462595"/>
            <a:chExt cx="5693399" cy="415498"/>
          </a:xfrm>
          <a:solidFill>
            <a:srgbClr val="E6E6E6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74728" y="2501016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74728" y="3155660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74728" y="3823855"/>
            <a:ext cx="5693399" cy="426279"/>
            <a:chOff x="1807265" y="3866296"/>
            <a:chExt cx="5693399" cy="426279"/>
          </a:xfrm>
          <a:solidFill>
            <a:srgbClr val="2E75B6"/>
          </a:solidFill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74728" y="450686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74728" y="510768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2115558" y="191381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2115558" y="253904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2115558" y="319232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2115558" y="385777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2115558" y="453599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文本占位符 35"/>
          <p:cNvSpPr>
            <a:spLocks noGrp="1"/>
          </p:cNvSpPr>
          <p:nvPr>
            <p:ph type="body" sz="quarter" idx="20" hasCustomPrompt="1"/>
          </p:nvPr>
        </p:nvSpPr>
        <p:spPr>
          <a:xfrm>
            <a:off x="2115558" y="5141204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5" name="圆角矩形 1"/>
          <p:cNvSpPr/>
          <p:nvPr userDrawn="1"/>
        </p:nvSpPr>
        <p:spPr>
          <a:xfrm>
            <a:off x="1774728" y="579142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2115558" y="58106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8377" y="6356350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74728" y="1863105"/>
            <a:ext cx="5693399" cy="415498"/>
            <a:chOff x="1807265" y="2462595"/>
            <a:chExt cx="5693399" cy="415498"/>
          </a:xfrm>
          <a:solidFill>
            <a:srgbClr val="E6E6E6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74728" y="2501016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74728" y="3155660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74728" y="3823855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74728" y="450686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2E75B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74728" y="510768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2115558" y="191381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2115558" y="253904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2115558" y="319232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2115558" y="385777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2115558" y="453599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文本占位符 35"/>
          <p:cNvSpPr>
            <a:spLocks noGrp="1"/>
          </p:cNvSpPr>
          <p:nvPr>
            <p:ph type="body" sz="quarter" idx="20" hasCustomPrompt="1"/>
          </p:nvPr>
        </p:nvSpPr>
        <p:spPr>
          <a:xfrm>
            <a:off x="2115558" y="5141204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5" name="圆角矩形 1"/>
          <p:cNvSpPr/>
          <p:nvPr userDrawn="1"/>
        </p:nvSpPr>
        <p:spPr>
          <a:xfrm>
            <a:off x="1774728" y="579142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2115558" y="58106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8377" y="6356350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74728" y="1863105"/>
            <a:ext cx="5693399" cy="415498"/>
            <a:chOff x="1807265" y="2462595"/>
            <a:chExt cx="5693399" cy="415498"/>
          </a:xfrm>
          <a:solidFill>
            <a:srgbClr val="E6E6E6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74728" y="2501016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74728" y="3155660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74728" y="3823855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74728" y="450686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74728" y="510768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2E75B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2115558" y="191381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2115558" y="253904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2115558" y="319232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2115558" y="385777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2115558" y="453599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文本占位符 35"/>
          <p:cNvSpPr>
            <a:spLocks noGrp="1"/>
          </p:cNvSpPr>
          <p:nvPr>
            <p:ph type="body" sz="quarter" idx="20" hasCustomPrompt="1"/>
          </p:nvPr>
        </p:nvSpPr>
        <p:spPr>
          <a:xfrm>
            <a:off x="2115558" y="5141204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5" name="圆角矩形 1"/>
          <p:cNvSpPr/>
          <p:nvPr userDrawn="1"/>
        </p:nvSpPr>
        <p:spPr>
          <a:xfrm>
            <a:off x="1774728" y="579142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2115558" y="58106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8377" y="6356350"/>
            <a:ext cx="30861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74728" y="1863105"/>
            <a:ext cx="5693399" cy="415498"/>
            <a:chOff x="1807265" y="2462595"/>
            <a:chExt cx="5693399" cy="415498"/>
          </a:xfrm>
          <a:solidFill>
            <a:srgbClr val="E6E6E6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74728" y="2501016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74728" y="3155660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74728" y="3823855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74728" y="450686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74728" y="510768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2115558" y="191381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2115558" y="253904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2115558" y="319232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2115558" y="385777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2115558" y="4535993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文本占位符 35"/>
          <p:cNvSpPr>
            <a:spLocks noGrp="1"/>
          </p:cNvSpPr>
          <p:nvPr>
            <p:ph type="body" sz="quarter" idx="20" hasCustomPrompt="1"/>
          </p:nvPr>
        </p:nvSpPr>
        <p:spPr>
          <a:xfrm>
            <a:off x="2115558" y="5141204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5" name="圆角矩形 1"/>
          <p:cNvSpPr/>
          <p:nvPr userDrawn="1"/>
        </p:nvSpPr>
        <p:spPr>
          <a:xfrm>
            <a:off x="1774728" y="5791424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2E75B6"/>
          </a:solidFill>
          <a:ln>
            <a:solidFill>
              <a:srgbClr val="2E75B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2115558" y="58106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  <a:solidFill>
            <a:srgbClr val="2E75B6"/>
          </a:solidFill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2022/9/28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12.xml"/><Relationship Id="rId7" Type="http://schemas.openxmlformats.org/officeDocument/2006/relationships/slide" Target="slide2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21.xml"/><Relationship Id="rId4" Type="http://schemas.openxmlformats.org/officeDocument/2006/relationships/slide" Target="slide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fozero/p/7868687.html" TargetMode="Externa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第三章 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3.1 </a:t>
            </a:r>
            <a:r>
              <a:rPr lang="zh-CN" altLang="en-US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字符串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3.2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列表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3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4" action="ppaction://hlinksldjump"/>
              </a:rPr>
              <a:t>.3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元祖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3.4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字典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6" action="ppaction://hlinksldjump"/>
              </a:rPr>
              <a:t>3.5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6" action="ppaction://hlinksldjump"/>
              </a:rPr>
              <a:t>集合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7" action="ppaction://hlinksldjump"/>
              </a:rPr>
              <a:t>3.6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7" action="ppaction://hlinksldjump"/>
              </a:rPr>
              <a:t> 正则表达式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hlinkClick r:id="rId8" action="ppaction://hlinksldjump"/>
              </a:rPr>
              <a:t>3.7</a:t>
            </a:r>
            <a:r>
              <a:rPr lang="zh-CN" altLang="en-US" dirty="0">
                <a:hlinkClick r:id="rId8" action="ppaction://hlinksldjump"/>
              </a:rPr>
              <a:t> 随堂练习及实战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26737" y="856701"/>
            <a:ext cx="3409990" cy="54439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3.1.3</a:t>
            </a:r>
            <a:r>
              <a:rPr lang="zh-CN" altLang="en-US" sz="2000" dirty="0"/>
              <a:t> 字符串的常用操作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B33DC2-F854-9344-B05C-C867B391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302"/>
            <a:ext cx="5918200" cy="4533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28A35E-10E6-4146-A726-BA9C9F20B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878" y="1258302"/>
            <a:ext cx="3378200" cy="2336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96E7CA-B87D-D24B-AAAC-AB106A6DC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3776739"/>
            <a:ext cx="4152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988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-26737" y="856701"/>
            <a:ext cx="3409990" cy="54439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3.1.3</a:t>
            </a:r>
            <a:r>
              <a:rPr lang="zh-CN" altLang="en-US" sz="2000" dirty="0"/>
              <a:t> 字符串的常用操作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6101A8-6F05-0140-8D17-9384D5BF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092"/>
            <a:ext cx="3977015" cy="3909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DEA51C-9520-434E-B6B4-990A05FED5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091" b="6357"/>
          <a:stretch/>
        </p:blipFill>
        <p:spPr>
          <a:xfrm>
            <a:off x="4367210" y="1289907"/>
            <a:ext cx="4245811" cy="410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DFE20D-0DC5-694E-8956-B4D6EF373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15" y="1700462"/>
            <a:ext cx="4750576" cy="3691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88DC50-4205-F34C-85D6-79A874D6A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29209"/>
            <a:ext cx="4254915" cy="12125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DF5F28-0CA4-6D4B-83A5-ACB6E121CC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63" b="39262"/>
          <a:stretch/>
        </p:blipFill>
        <p:spPr>
          <a:xfrm>
            <a:off x="4367210" y="5432884"/>
            <a:ext cx="4638281" cy="75936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A9815AF-3C85-604B-A007-3135ECC45252}"/>
              </a:ext>
            </a:extLst>
          </p:cNvPr>
          <p:cNvSpPr/>
          <p:nvPr/>
        </p:nvSpPr>
        <p:spPr>
          <a:xfrm>
            <a:off x="4367210" y="6217549"/>
            <a:ext cx="460901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print(</a:t>
            </a:r>
            <a:r>
              <a:rPr lang="en-US" altLang="zh-CN" dirty="0" err="1"/>
              <a:t>str</a:t>
            </a:r>
            <a:r>
              <a:rPr lang="zh-CN" altLang="en-US" dirty="0"/>
              <a:t>.join(</a:t>
            </a:r>
            <a:r>
              <a:rPr lang="en-US" altLang="zh-CN" dirty="0" err="1"/>
              <a:t>mystr</a:t>
            </a:r>
            <a:r>
              <a:rPr lang="zh-CN" altLang="en-US" dirty="0"/>
              <a:t>))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305648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3.2</a:t>
            </a:r>
            <a:r>
              <a:rPr lang="zh-CN" altLang="en-US" dirty="0"/>
              <a:t> 列表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933660" y="2818032"/>
            <a:ext cx="3409990" cy="54439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3.2 </a:t>
            </a:r>
            <a:r>
              <a:rPr lang="zh-CN" altLang="en-US" sz="3600" dirty="0"/>
              <a:t>列表</a:t>
            </a:r>
          </a:p>
        </p:txBody>
      </p:sp>
    </p:spTree>
    <p:extLst>
      <p:ext uri="{BB962C8B-B14F-4D97-AF65-F5344CB8AC3E}">
        <p14:creationId xmlns:p14="http://schemas.microsoft.com/office/powerpoint/2010/main" val="34289204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3.2 </a:t>
            </a:r>
            <a:r>
              <a:rPr lang="zh-CN" altLang="en-US" dirty="0"/>
              <a:t>列表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1011990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3.2.1 </a:t>
            </a:r>
            <a:r>
              <a:rPr lang="zh-CN" altLang="en-US" sz="2400" dirty="0"/>
              <a:t>列表</a:t>
            </a:r>
            <a:r>
              <a:rPr lang="en-US" altLang="zh-CN" sz="2400" dirty="0"/>
              <a:t>list</a:t>
            </a:r>
            <a:r>
              <a:rPr lang="zh-CN" altLang="en-US" sz="2400" dirty="0"/>
              <a:t>的定义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B3201D-5DC5-F34E-A4EA-17C533FA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9" y="1695771"/>
            <a:ext cx="6385401" cy="284606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F5623A-F4A3-054B-9DEA-2F36381DE25F}"/>
              </a:ext>
            </a:extLst>
          </p:cNvPr>
          <p:cNvGrpSpPr/>
          <p:nvPr/>
        </p:nvGrpSpPr>
        <p:grpSpPr>
          <a:xfrm>
            <a:off x="448189" y="4783713"/>
            <a:ext cx="7921796" cy="581819"/>
            <a:chOff x="244802" y="1390730"/>
            <a:chExt cx="7921796" cy="58181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FC6D003-E5EB-AC4E-82B2-432284648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5632"/>
            <a:stretch/>
          </p:blipFill>
          <p:spPr>
            <a:xfrm>
              <a:off x="1222332" y="1390730"/>
              <a:ext cx="6944266" cy="581819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7A7DE45-BC43-6446-9F7F-7EC13FC78881}"/>
                </a:ext>
              </a:extLst>
            </p:cNvPr>
            <p:cNvSpPr txBox="1"/>
            <p:nvPr/>
          </p:nvSpPr>
          <p:spPr>
            <a:xfrm>
              <a:off x="244802" y="1493219"/>
              <a:ext cx="1417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注意：列表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5029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3.2 </a:t>
            </a:r>
            <a:r>
              <a:rPr lang="zh-CN" altLang="en-US" dirty="0"/>
              <a:t>列表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3.2.2 </a:t>
            </a:r>
            <a:r>
              <a:rPr lang="zh-CN" altLang="en-US" sz="2400" dirty="0"/>
              <a:t>创建列表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ADDC22-27B5-AB41-8A9E-EC3B41CD1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39"/>
          <a:stretch/>
        </p:blipFill>
        <p:spPr>
          <a:xfrm>
            <a:off x="152037" y="2537258"/>
            <a:ext cx="7219479" cy="37011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08875A-9FFB-E842-A4D6-175D931562ED}"/>
              </a:ext>
            </a:extLst>
          </p:cNvPr>
          <p:cNvSpPr txBox="1"/>
          <p:nvPr/>
        </p:nvSpPr>
        <p:spPr>
          <a:xfrm>
            <a:off x="396594" y="1325631"/>
            <a:ext cx="3897109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/>
              <a:t>列表可以通过</a:t>
            </a:r>
            <a:r>
              <a:rPr kumimoji="1" lang="en-US" altLang="zh-CN" sz="1600" b="1" dirty="0"/>
              <a:t>[]</a:t>
            </a:r>
            <a:r>
              <a:rPr kumimoji="1" lang="zh-CN" altLang="en-US" sz="1600" b="1" dirty="0"/>
              <a:t>直接创建，可以嵌套使用</a:t>
            </a:r>
            <a:endParaRPr kumimoji="1" lang="en-US" altLang="zh-CN" sz="1600" b="1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/>
              <a:t>      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[1,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3.14,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‘hello’,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True]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       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[’Python’,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False]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23481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3.2 </a:t>
            </a:r>
            <a:r>
              <a:rPr lang="zh-CN" altLang="en-US" dirty="0"/>
              <a:t>列表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3.2.3 </a:t>
            </a:r>
            <a:r>
              <a:rPr lang="zh-CN" altLang="en-US" sz="2400" dirty="0"/>
              <a:t>列表元素常用操作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CF6AB4-BFB0-F64B-A9F9-A0DF6D91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70022"/>
            <a:ext cx="8991600" cy="2057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7ADC17-7390-A54E-8FA8-7E3418CAF1A2}"/>
              </a:ext>
            </a:extLst>
          </p:cNvPr>
          <p:cNvSpPr txBox="1"/>
          <p:nvPr/>
        </p:nvSpPr>
        <p:spPr>
          <a:xfrm>
            <a:off x="396594" y="1325631"/>
            <a:ext cx="8204067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列表与字符串都属于序列的概念，所以很多字符串的方法可以直接用在列表上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AD8466-CE7C-9B49-A088-4DDF1D2D187A}"/>
              </a:ext>
            </a:extLst>
          </p:cNvPr>
          <p:cNvSpPr txBox="1"/>
          <p:nvPr/>
        </p:nvSpPr>
        <p:spPr>
          <a:xfrm>
            <a:off x="396593" y="4013354"/>
            <a:ext cx="820406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列表常用操作：</a:t>
            </a:r>
            <a:r>
              <a:rPr kumimoji="1" lang="en-US" altLang="zh-CN" b="1" dirty="0" err="1"/>
              <a:t>len</a:t>
            </a:r>
            <a:r>
              <a:rPr kumimoji="1" lang="en-US" altLang="zh-CN" b="1" dirty="0"/>
              <a:t>()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min()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max()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sum()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index()</a:t>
            </a:r>
            <a:r>
              <a:rPr kumimoji="1" lang="zh-CN" altLang="en-US" b="1" dirty="0"/>
              <a:t>、</a:t>
            </a:r>
            <a:r>
              <a:rPr kumimoji="1" lang="en-US" altLang="zh-CN" b="1" dirty="0"/>
              <a:t>count()</a:t>
            </a:r>
            <a:r>
              <a:rPr kumimoji="1" lang="zh-CN" altLang="en-US" b="1" dirty="0"/>
              <a:t>等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注意：数值型操作其列表元素必须为数值型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6582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3.2 </a:t>
            </a:r>
            <a:r>
              <a:rPr lang="zh-CN" altLang="en-US" dirty="0"/>
              <a:t>列表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766827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3.2.4 </a:t>
            </a:r>
            <a:r>
              <a:rPr lang="zh-CN" altLang="en-US" sz="2400" dirty="0"/>
              <a:t>列表元素的增删改查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115F69-8AF6-BF4C-BA63-1B01F0B5D6E2}"/>
              </a:ext>
            </a:extLst>
          </p:cNvPr>
          <p:cNvSpPr txBox="1"/>
          <p:nvPr/>
        </p:nvSpPr>
        <p:spPr>
          <a:xfrm>
            <a:off x="371061" y="1104536"/>
            <a:ext cx="8640417" cy="509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[1,</a:t>
            </a:r>
            <a:r>
              <a:rPr kumimoji="1" lang="zh-CN" altLang="en-US" dirty="0"/>
              <a:t> </a:t>
            </a:r>
            <a:r>
              <a:rPr kumimoji="1" lang="en-US" altLang="zh-CN" dirty="0"/>
              <a:t>2,</a:t>
            </a:r>
            <a:r>
              <a:rPr kumimoji="1" lang="zh-CN" altLang="en-US" dirty="0"/>
              <a:t> </a:t>
            </a:r>
            <a:r>
              <a:rPr kumimoji="1" lang="en-US" altLang="zh-CN" dirty="0"/>
              <a:t>3.14,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‘hello’,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True]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[’Python’,</a:t>
            </a:r>
            <a:r>
              <a:rPr kumimoji="1" lang="zh-CN" altLang="en-US" dirty="0"/>
              <a:t> </a:t>
            </a:r>
            <a:r>
              <a:rPr kumimoji="1" lang="en-US" altLang="zh-CN" dirty="0"/>
              <a:t>a,</a:t>
            </a:r>
            <a:r>
              <a:rPr kumimoji="1" lang="zh-CN" altLang="en-US" dirty="0"/>
              <a:t> </a:t>
            </a:r>
            <a:r>
              <a:rPr kumimoji="1" lang="en-US" altLang="zh-CN" dirty="0"/>
              <a:t>False]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 err="1"/>
              <a:t>a.append</a:t>
            </a:r>
            <a:r>
              <a:rPr kumimoji="1" lang="en-US" altLang="zh-CN" dirty="0"/>
              <a:t>(5)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向列表尾部添加单个元素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en-US" altLang="zh-CN" dirty="0" err="1"/>
              <a:t>a.extend</a:t>
            </a:r>
            <a:r>
              <a:rPr kumimoji="1" lang="en-US" altLang="zh-CN" dirty="0"/>
              <a:t>(b)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将另外一个集合元素逐一添加到列表中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en-US" altLang="zh-CN" dirty="0" err="1"/>
              <a:t>a.insert</a:t>
            </a:r>
            <a:r>
              <a:rPr kumimoji="1" lang="en-US" altLang="zh-CN" dirty="0"/>
              <a:t>(index,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object)</a:t>
            </a:r>
            <a:r>
              <a:rPr kumimoji="1" lang="zh-CN" altLang="en-US" dirty="0"/>
              <a:t>  </a:t>
            </a:r>
            <a:r>
              <a:rPr kumimoji="1" lang="en-US" altLang="zh-CN" dirty="0"/>
              <a:t>#</a:t>
            </a:r>
            <a:r>
              <a:rPr kumimoji="1" lang="zh-CN" altLang="en-US" dirty="0"/>
              <a:t>在指定位置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前插入元素</a:t>
            </a:r>
            <a:r>
              <a:rPr kumimoji="1" lang="en-US" altLang="zh-CN" dirty="0"/>
              <a:t>object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/>
              <a:t>a[2]=‘PI’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修改列表元素首先要通过下标来确定要修改的元素，然后才能修改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en-US" altLang="zh-CN" dirty="0" err="1"/>
              <a:t>b.clear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清除列表所有元素，此时列表</a:t>
            </a:r>
            <a:r>
              <a:rPr kumimoji="1" lang="en-US" altLang="zh-CN" dirty="0"/>
              <a:t>b</a:t>
            </a:r>
            <a:r>
              <a:rPr kumimoji="1" lang="zh-CN" altLang="en-US" dirty="0"/>
              <a:t>为空列表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en-US" altLang="zh-CN" dirty="0"/>
              <a:t>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删除列表，此时列表</a:t>
            </a:r>
            <a:r>
              <a:rPr kumimoji="1" lang="en-US" altLang="zh-CN" dirty="0"/>
              <a:t>b</a:t>
            </a:r>
            <a:r>
              <a:rPr kumimoji="1" lang="zh-CN" altLang="en-US" dirty="0"/>
              <a:t>不存在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en-US" altLang="zh-CN" dirty="0" err="1"/>
              <a:t>a.pop</a:t>
            </a:r>
            <a:r>
              <a:rPr kumimoji="1" lang="en-US" altLang="zh-CN" dirty="0"/>
              <a:t>(index)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将列表</a:t>
            </a:r>
            <a:r>
              <a:rPr kumimoji="1" lang="en-US" altLang="zh-CN" dirty="0"/>
              <a:t>a</a:t>
            </a:r>
            <a:r>
              <a:rPr kumimoji="1" lang="zh-CN" altLang="en-US" dirty="0"/>
              <a:t>中第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位置的元素取出，并从列表中将其删除，默认删除最后一个元素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en-US" altLang="zh-CN" dirty="0" err="1"/>
              <a:t>a.remove</a:t>
            </a:r>
            <a:r>
              <a:rPr kumimoji="1" lang="en-US" altLang="zh-CN" dirty="0"/>
              <a:t>(x)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将列表</a:t>
            </a:r>
            <a:r>
              <a:rPr kumimoji="1" lang="en-US" altLang="zh-CN" dirty="0"/>
              <a:t>a</a:t>
            </a:r>
            <a:r>
              <a:rPr kumimoji="1" lang="zh-CN" altLang="en-US" dirty="0"/>
              <a:t>中出现的第一个元素</a:t>
            </a:r>
            <a:r>
              <a:rPr kumimoji="1" lang="en-US" altLang="zh-CN" dirty="0"/>
              <a:t>x</a:t>
            </a:r>
            <a:r>
              <a:rPr kumimoji="1" lang="zh-CN" altLang="en-US" dirty="0"/>
              <a:t>删除，若不存在则会报错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en-US" altLang="zh-CN" dirty="0" err="1"/>
              <a:t>a.reverse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将列表中所有元素倒序排列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en-US" altLang="zh-CN" dirty="0" err="1"/>
              <a:t>a.sort</a:t>
            </a:r>
            <a:r>
              <a:rPr kumimoji="1" lang="en-US" altLang="zh-CN" dirty="0"/>
              <a:t>(key=None,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reverse=False)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将列表元素排序， </a:t>
            </a:r>
            <a:r>
              <a:rPr kumimoji="1" lang="en-US" altLang="zh-CN" dirty="0"/>
              <a:t>key=</a:t>
            </a:r>
            <a:r>
              <a:rPr kumimoji="1" lang="en-US" altLang="zh-CN" dirty="0" err="1"/>
              <a:t>str.lower</a:t>
            </a:r>
            <a:r>
              <a:rPr kumimoji="1" lang="zh-CN" altLang="en-US" dirty="0"/>
              <a:t> 忽略大小写</a:t>
            </a:r>
            <a:endParaRPr kumimoji="1" lang="en-US" altLang="zh-CN" dirty="0"/>
          </a:p>
          <a:p>
            <a:pPr>
              <a:lnSpc>
                <a:spcPct val="130000"/>
              </a:lnSpc>
            </a:pPr>
            <a:r>
              <a:rPr kumimoji="1" lang="en-US" altLang="zh-CN" dirty="0" err="1"/>
              <a:t>a.copy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拷贝列表所有元素，返回一个新列表 </a:t>
            </a:r>
            <a:r>
              <a:rPr kumimoji="1" lang="en-US" altLang="zh-CN" dirty="0"/>
              <a:t>//</a:t>
            </a:r>
            <a:r>
              <a:rPr kumimoji="1" lang="zh-CN" altLang="en-US" dirty="0"/>
              <a:t>浅拷贝</a:t>
            </a:r>
          </a:p>
        </p:txBody>
      </p:sp>
    </p:spTree>
    <p:extLst>
      <p:ext uri="{BB962C8B-B14F-4D97-AF65-F5344CB8AC3E}">
        <p14:creationId xmlns:p14="http://schemas.microsoft.com/office/powerpoint/2010/main" val="17940376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 </a:t>
            </a:r>
            <a:r>
              <a:rPr lang="zh-CN" altLang="en-US" dirty="0"/>
              <a:t>元组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933660" y="2818032"/>
            <a:ext cx="3409990" cy="54439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3.3 </a:t>
            </a:r>
            <a:r>
              <a:rPr lang="zh-CN" altLang="en-US" sz="3600" dirty="0"/>
              <a:t>元组</a:t>
            </a:r>
          </a:p>
        </p:txBody>
      </p:sp>
    </p:spTree>
    <p:extLst>
      <p:ext uri="{BB962C8B-B14F-4D97-AF65-F5344CB8AC3E}">
        <p14:creationId xmlns:p14="http://schemas.microsoft.com/office/powerpoint/2010/main" val="11424045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 </a:t>
            </a:r>
            <a:r>
              <a:rPr lang="zh-CN" altLang="en-US" dirty="0"/>
              <a:t>元组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1" y="846339"/>
            <a:ext cx="4643287" cy="544391"/>
          </a:xfrm>
        </p:spPr>
        <p:txBody>
          <a:bodyPr>
            <a:normAutofit fontScale="92500"/>
          </a:bodyPr>
          <a:lstStyle/>
          <a:p>
            <a:r>
              <a:rPr lang="en-US" altLang="zh-CN" sz="2400" dirty="0"/>
              <a:t>3.3.1</a:t>
            </a:r>
            <a:r>
              <a:rPr lang="zh-CN" altLang="en-US" sz="2400" dirty="0"/>
              <a:t> 元组（</a:t>
            </a:r>
            <a:r>
              <a:rPr lang="en-US" altLang="zh-CN" sz="2400" dirty="0"/>
              <a:t>tuple</a:t>
            </a:r>
            <a:r>
              <a:rPr lang="zh-CN" altLang="en-US" sz="2400" dirty="0"/>
              <a:t>）的定义与创建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7ADC17-7390-A54E-8FA8-7E3418CAF1A2}"/>
              </a:ext>
            </a:extLst>
          </p:cNvPr>
          <p:cNvSpPr txBox="1"/>
          <p:nvPr/>
        </p:nvSpPr>
        <p:spPr>
          <a:xfrm>
            <a:off x="396594" y="1178874"/>
            <a:ext cx="8204067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元组与列表非常类似，区别在元组中的元素不能改变，而列表中元素可以改变。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C66782-1AB6-0F4F-AD23-3F60570F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4" y="1694885"/>
            <a:ext cx="4186695" cy="13635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696320B-8BF0-1243-B45B-FCEA2B3ABC58}"/>
              </a:ext>
            </a:extLst>
          </p:cNvPr>
          <p:cNvSpPr txBox="1"/>
          <p:nvPr/>
        </p:nvSpPr>
        <p:spPr>
          <a:xfrm>
            <a:off x="396593" y="3058442"/>
            <a:ext cx="8204068" cy="3370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/>
              <a:t>通过</a:t>
            </a:r>
            <a:r>
              <a:rPr kumimoji="1" lang="en-US" altLang="zh-CN" sz="1600" b="1" dirty="0"/>
              <a:t>()</a:t>
            </a:r>
            <a:r>
              <a:rPr kumimoji="1" lang="zh-CN" altLang="en-US" sz="1600" b="1" dirty="0"/>
              <a:t>直接创建元组</a:t>
            </a:r>
            <a:endParaRPr kumimoji="1" lang="en-US" altLang="zh-CN" sz="1600" b="1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/>
              <a:t>      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(1,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3.14,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‘hello’,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True)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       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(’Python’,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False)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b="1" dirty="0"/>
              <a:t>通过</a:t>
            </a:r>
            <a:r>
              <a:rPr kumimoji="1" lang="en-US" altLang="zh-CN" sz="1600" b="1" dirty="0"/>
              <a:t>tuple()</a:t>
            </a:r>
            <a:r>
              <a:rPr kumimoji="1" lang="zh-CN" altLang="en-US" sz="1600" b="1" dirty="0"/>
              <a:t>创建元组</a:t>
            </a:r>
            <a:endParaRPr kumimoji="1" lang="en-US" altLang="zh-CN" sz="1600" b="1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/>
              <a:t>       </a:t>
            </a:r>
            <a:r>
              <a:rPr kumimoji="1" lang="en-US" altLang="zh-CN" sz="1600" b="1" dirty="0"/>
              <a:t>a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=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tuple(‘python’)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b="1" dirty="0"/>
              <a:t>       </a:t>
            </a:r>
            <a:r>
              <a:rPr kumimoji="1" lang="en-US" altLang="zh-CN" sz="1600" b="1" dirty="0"/>
              <a:t>a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=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tuple(range(10,-10,-2))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b="1" dirty="0"/>
              <a:t>通过推导式创建的元组是一个生成器对象，需要利用</a:t>
            </a:r>
            <a:r>
              <a:rPr kumimoji="1" lang="en-US" altLang="zh-CN" sz="1600" b="1" dirty="0"/>
              <a:t>tuple</a:t>
            </a:r>
            <a:r>
              <a:rPr kumimoji="1" lang="zh-CN" altLang="en-US" sz="1600" b="1" dirty="0"/>
              <a:t>或</a:t>
            </a:r>
            <a:r>
              <a:rPr kumimoji="1" lang="en-US" altLang="zh-CN" sz="1600" b="1" dirty="0"/>
              <a:t>list</a:t>
            </a:r>
            <a:r>
              <a:rPr kumimoji="1" lang="zh-CN" altLang="en-US" sz="1600" b="1" dirty="0"/>
              <a:t>转换成元组或列表</a:t>
            </a:r>
            <a:endParaRPr kumimoji="1" lang="en-US" altLang="zh-CN" sz="1600" b="1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/>
              <a:t>       </a:t>
            </a:r>
            <a:r>
              <a:rPr kumimoji="1" lang="en-US" altLang="zh-CN" sz="1600" b="1" dirty="0"/>
              <a:t>a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=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(item</a:t>
            </a:r>
            <a:r>
              <a:rPr kumimoji="1" lang="zh-CN" altLang="en-US" sz="1600" b="1" dirty="0"/>
              <a:t>**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for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item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in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range(10)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if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item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%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2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==0)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b="1" dirty="0"/>
              <a:t>       </a:t>
            </a:r>
            <a:r>
              <a:rPr kumimoji="1" lang="en-US" altLang="zh-CN" sz="1600" b="1" dirty="0"/>
              <a:t>a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=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tuple(a)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8D3F7-8BCD-E548-B8E7-151AF3451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3115993"/>
            <a:ext cx="5880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597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 </a:t>
            </a:r>
            <a:r>
              <a:rPr lang="zh-CN" altLang="en-US" dirty="0"/>
              <a:t>元组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3.3.2</a:t>
            </a:r>
            <a:r>
              <a:rPr lang="zh-CN" altLang="en-US" sz="2400" dirty="0"/>
              <a:t> 元组的常用操作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6BAA3B-BBF6-BA48-9E71-E0105176D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1979789"/>
            <a:ext cx="8915400" cy="2514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F27A2F-A73F-9442-A5F8-E16EF13DD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08" y="4654549"/>
            <a:ext cx="4699000" cy="1816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AF6EAC-D89B-FE44-8D30-B81DB180C4DD}"/>
              </a:ext>
            </a:extLst>
          </p:cNvPr>
          <p:cNvSpPr txBox="1"/>
          <p:nvPr/>
        </p:nvSpPr>
        <p:spPr>
          <a:xfrm>
            <a:off x="358374" y="1271396"/>
            <a:ext cx="8204067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元组与列表、字符串都属于序列的概念，</a:t>
            </a:r>
            <a:r>
              <a:rPr kumimoji="1" lang="en-US" altLang="zh-CN" b="1" dirty="0"/>
              <a:t>min()</a:t>
            </a:r>
            <a:r>
              <a:rPr kumimoji="1" lang="zh-CN" altLang="en-US" b="1" dirty="0"/>
              <a:t>、</a:t>
            </a:r>
            <a:r>
              <a:rPr kumimoji="1" lang="en-US" altLang="zh-CN" b="1" dirty="0" err="1"/>
              <a:t>len</a:t>
            </a:r>
            <a:r>
              <a:rPr kumimoji="1" lang="en-US" altLang="zh-CN" b="1" dirty="0"/>
              <a:t>()</a:t>
            </a:r>
            <a:r>
              <a:rPr kumimoji="1" lang="zh-CN" altLang="en-US" b="1" dirty="0"/>
              <a:t>等方法是通用的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9075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933660" y="2818032"/>
            <a:ext cx="3409990" cy="54439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3.1 </a:t>
            </a:r>
            <a:r>
              <a:rPr lang="zh-CN" altLang="en-US" sz="3600" dirty="0"/>
              <a:t>字符串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 </a:t>
            </a:r>
            <a:r>
              <a:rPr lang="zh-CN" altLang="en-US" dirty="0"/>
              <a:t>元组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3.3.3</a:t>
            </a:r>
            <a:r>
              <a:rPr lang="zh-CN" altLang="en-US" sz="2400" dirty="0"/>
              <a:t> 元组与列表的区别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CDC032-2D8F-5C47-BD42-FDA3B4A3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624"/>
            <a:ext cx="9144000" cy="27678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A2901B-3FB5-C842-AE63-3EE3DDB7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7" y="4557911"/>
            <a:ext cx="72898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271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</a:t>
            </a:r>
            <a:r>
              <a:rPr lang="zh-CN" altLang="en-US" dirty="0"/>
              <a:t> 字典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933660" y="2818032"/>
            <a:ext cx="3409990" cy="54439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3.4 </a:t>
            </a:r>
            <a:r>
              <a:rPr lang="zh-CN" altLang="en-US" sz="3600" dirty="0"/>
              <a:t>字典</a:t>
            </a:r>
          </a:p>
        </p:txBody>
      </p:sp>
    </p:spTree>
    <p:extLst>
      <p:ext uri="{BB962C8B-B14F-4D97-AF65-F5344CB8AC3E}">
        <p14:creationId xmlns:p14="http://schemas.microsoft.com/office/powerpoint/2010/main" val="39644442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 </a:t>
            </a:r>
            <a:r>
              <a:rPr lang="zh-CN" altLang="en-US" dirty="0"/>
              <a:t>字典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3.4.1</a:t>
            </a:r>
            <a:r>
              <a:rPr lang="zh-CN" altLang="en-US" sz="2400" dirty="0"/>
              <a:t> 字典（</a:t>
            </a:r>
            <a:r>
              <a:rPr lang="en-US" altLang="zh-CN" sz="2400" dirty="0" err="1"/>
              <a:t>dict</a:t>
            </a:r>
            <a:r>
              <a:rPr lang="zh-CN" altLang="en-US" sz="2400" dirty="0"/>
              <a:t>）的定义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551CA9-D94B-3C46-82E7-CC15E3CF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3" y="1300420"/>
            <a:ext cx="6547556" cy="26095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D409A4-79E3-3143-AEC6-ED304A5EC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7" y="3909953"/>
            <a:ext cx="6953956" cy="210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24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 </a:t>
            </a:r>
            <a:r>
              <a:rPr lang="zh-CN" altLang="en-US" dirty="0"/>
              <a:t>字典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3.4.2</a:t>
            </a:r>
            <a:r>
              <a:rPr lang="zh-CN" altLang="en-US" sz="2400" dirty="0"/>
              <a:t> 字典的创建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8ED5A6-6CC7-CB4B-B11C-72F64DFF7C81}"/>
              </a:ext>
            </a:extLst>
          </p:cNvPr>
          <p:cNvSpPr txBox="1"/>
          <p:nvPr/>
        </p:nvSpPr>
        <p:spPr>
          <a:xfrm>
            <a:off x="430460" y="1390730"/>
            <a:ext cx="8204068" cy="33650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通过</a:t>
            </a:r>
            <a:r>
              <a:rPr kumimoji="1" lang="en-US" altLang="zh-CN" b="1" dirty="0"/>
              <a:t>{}</a:t>
            </a:r>
            <a:r>
              <a:rPr kumimoji="1" lang="zh-CN" altLang="en-US" b="1"/>
              <a:t>直接创建字典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      </a:t>
            </a:r>
            <a:r>
              <a:rPr kumimoji="1" lang="zh-CN" altLang="en-US" dirty="0"/>
              <a:t> </a:t>
            </a:r>
            <a:r>
              <a:rPr kumimoji="1" lang="en-US" altLang="zh-CN" dirty="0"/>
              <a:t>dict1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{35:’Kevin’,38:’James’,33:’Harden’}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通过内置函数</a:t>
            </a:r>
            <a:r>
              <a:rPr kumimoji="1" lang="en-US" altLang="zh-CN" b="1" dirty="0" err="1"/>
              <a:t>dict</a:t>
            </a:r>
            <a:r>
              <a:rPr kumimoji="1" lang="en-US" altLang="zh-CN" b="1" dirty="0"/>
              <a:t>()</a:t>
            </a:r>
            <a:r>
              <a:rPr kumimoji="1" lang="zh-CN" altLang="en-US" b="1" dirty="0"/>
              <a:t>创建字典</a:t>
            </a:r>
            <a:endParaRPr kumimoji="1"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通过映射函数</a:t>
            </a:r>
            <a:r>
              <a:rPr kumimoji="1" lang="en-US" altLang="zh-CN" b="1" dirty="0"/>
              <a:t>zip()</a:t>
            </a:r>
            <a:r>
              <a:rPr kumimoji="1" lang="zh-CN" altLang="en-US" b="1" dirty="0"/>
              <a:t>创建字典</a:t>
            </a:r>
            <a:endParaRPr kumimoji="1" lang="en-US" altLang="zh-CN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list1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[35,38,33];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list2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[‘Kevin’,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‘James’,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‘Harden’]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dict2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dict</a:t>
            </a:r>
            <a:r>
              <a:rPr kumimoji="1" lang="en-US" altLang="zh-CN" dirty="0"/>
              <a:t>(zip(list1,list2))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通过给定关键字创建字典</a:t>
            </a:r>
            <a:endParaRPr kumimoji="1" lang="en-US" altLang="zh-CN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 err="1"/>
              <a:t>dict</a:t>
            </a:r>
            <a:r>
              <a:rPr kumimoji="1" lang="en-US" altLang="zh-CN" b="1" dirty="0"/>
              <a:t>(key1=value1,key2=value2……)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67DE48-0015-2C45-AC66-DBCC4E1DF94C}"/>
              </a:ext>
            </a:extLst>
          </p:cNvPr>
          <p:cNvSpPr/>
          <p:nvPr/>
        </p:nvSpPr>
        <p:spPr>
          <a:xfrm>
            <a:off x="430460" y="4667678"/>
            <a:ext cx="8708346" cy="1289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字典生成式</a:t>
            </a:r>
            <a:endParaRPr kumimoji="1"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使用指定范围的数做</a:t>
            </a:r>
            <a:r>
              <a:rPr kumimoji="1" lang="en-US" altLang="zh-CN" b="1" dirty="0"/>
              <a:t>key</a:t>
            </a:r>
            <a:r>
              <a:rPr kumimoji="1" lang="zh-CN" altLang="en-US" b="1" dirty="0"/>
              <a:t>：</a:t>
            </a:r>
            <a:r>
              <a:rPr kumimoji="1" lang="en-US" altLang="zh-CN" b="1" dirty="0"/>
              <a:t>d={</a:t>
            </a:r>
            <a:r>
              <a:rPr kumimoji="1" lang="en-US" altLang="zh-CN" b="1" dirty="0" err="1"/>
              <a:t>key:value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item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range()}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使用映射函数</a:t>
            </a:r>
            <a:r>
              <a:rPr kumimoji="1" lang="en-US" altLang="zh-CN" b="1" dirty="0"/>
              <a:t>zip()</a:t>
            </a:r>
            <a:r>
              <a:rPr kumimoji="1" lang="zh-CN" altLang="en-US" b="1" dirty="0"/>
              <a:t>生成字典：</a:t>
            </a:r>
            <a:r>
              <a:rPr kumimoji="1" lang="en-US" altLang="zh-CN" b="1" dirty="0"/>
              <a:t>d={</a:t>
            </a:r>
            <a:r>
              <a:rPr kumimoji="1" lang="en-US" altLang="zh-CN" b="1" dirty="0" err="1"/>
              <a:t>key:value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key,value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zip(list1,list2)}</a:t>
            </a:r>
          </a:p>
        </p:txBody>
      </p:sp>
    </p:spTree>
    <p:extLst>
      <p:ext uri="{BB962C8B-B14F-4D97-AF65-F5344CB8AC3E}">
        <p14:creationId xmlns:p14="http://schemas.microsoft.com/office/powerpoint/2010/main" val="23816329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 </a:t>
            </a:r>
            <a:r>
              <a:rPr lang="zh-CN" altLang="en-US" dirty="0"/>
              <a:t>字典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3.4.3</a:t>
            </a:r>
            <a:r>
              <a:rPr lang="zh-CN" altLang="en-US" sz="2400" dirty="0"/>
              <a:t> 字典的相关操作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C9ADA3-E3C1-354F-9235-B3144B15E927}"/>
              </a:ext>
            </a:extLst>
          </p:cNvPr>
          <p:cNvSpPr txBox="1"/>
          <p:nvPr/>
        </p:nvSpPr>
        <p:spPr>
          <a:xfrm>
            <a:off x="430460" y="1206753"/>
            <a:ext cx="8204068" cy="1197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字典元素的访问：</a:t>
            </a:r>
            <a:endParaRPr kumimoji="1" lang="en-US" altLang="zh-CN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dict1[key]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#</a:t>
            </a:r>
            <a:r>
              <a:rPr kumimoji="1" lang="zh-CN" altLang="en-US" sz="1600" b="1" dirty="0"/>
              <a:t>若</a:t>
            </a:r>
            <a:r>
              <a:rPr kumimoji="1" lang="en-US" altLang="zh-CN" sz="1600" b="1" dirty="0"/>
              <a:t>key</a:t>
            </a:r>
            <a:r>
              <a:rPr kumimoji="1" lang="zh-CN" altLang="en-US" sz="1600" b="1" dirty="0"/>
              <a:t>不在字典中，则抛出异常</a:t>
            </a:r>
            <a:endParaRPr kumimoji="1" lang="en-US" altLang="zh-CN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dict1.get(key</a:t>
            </a:r>
            <a:r>
              <a:rPr kumimoji="1" lang="zh-CN" altLang="en-US" sz="1600" b="1" dirty="0"/>
              <a:t>，</a:t>
            </a:r>
            <a:r>
              <a:rPr kumimoji="1" lang="en-US" altLang="zh-CN" sz="1600" b="1" dirty="0"/>
              <a:t>default)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#</a:t>
            </a:r>
            <a:r>
              <a:rPr kumimoji="1" lang="zh-CN" altLang="en-US" sz="1600" b="1" dirty="0"/>
              <a:t>若</a:t>
            </a:r>
            <a:r>
              <a:rPr kumimoji="1" lang="en-US" altLang="zh-CN" sz="1600" b="1" dirty="0"/>
              <a:t>key</a:t>
            </a:r>
            <a:r>
              <a:rPr kumimoji="1" lang="zh-CN" altLang="en-US" sz="1600" b="1" dirty="0"/>
              <a:t>不在字典中，不抛出异常，返回</a:t>
            </a:r>
            <a:r>
              <a:rPr kumimoji="1" lang="en-US" altLang="zh-CN" sz="1600" b="1" dirty="0"/>
              <a:t>None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20F959-6E52-7644-8E4E-7BEEDD8D8025}"/>
              </a:ext>
            </a:extLst>
          </p:cNvPr>
          <p:cNvSpPr txBox="1"/>
          <p:nvPr/>
        </p:nvSpPr>
        <p:spPr>
          <a:xfrm>
            <a:off x="430460" y="2330295"/>
            <a:ext cx="8204068" cy="18933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字典元素的遍历：</a:t>
            </a:r>
            <a:endParaRPr kumimoji="1" lang="en-US" altLang="zh-CN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for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element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in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dict1.items():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#</a:t>
            </a:r>
            <a:r>
              <a:rPr kumimoji="1" lang="zh-CN" altLang="en-US" sz="1600" b="1" dirty="0"/>
              <a:t>获取健与值组成的元组</a:t>
            </a:r>
            <a:endParaRPr kumimoji="1" lang="en-US" altLang="zh-CN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for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 err="1"/>
              <a:t>key,value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in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dict1.items():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#</a:t>
            </a:r>
            <a:r>
              <a:rPr kumimoji="1" lang="zh-CN" altLang="en-US" sz="1600" b="1" dirty="0"/>
              <a:t>分别获取</a:t>
            </a:r>
            <a:r>
              <a:rPr kumimoji="1" lang="en-US" altLang="zh-CN" sz="1600" b="1" dirty="0"/>
              <a:t>key</a:t>
            </a:r>
            <a:r>
              <a:rPr kumimoji="1" lang="zh-CN" altLang="en-US" sz="1600" b="1" dirty="0"/>
              <a:t>和</a:t>
            </a:r>
            <a:r>
              <a:rPr kumimoji="1" lang="en-US" altLang="zh-CN" sz="1600" b="1" dirty="0"/>
              <a:t>value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合并字典：</a:t>
            </a:r>
            <a:r>
              <a:rPr kumimoji="1" lang="en-US" altLang="zh-CN" sz="1600" b="1" dirty="0"/>
              <a:t>dict1.update(dict2)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字典元素的删除：</a:t>
            </a:r>
            <a:r>
              <a:rPr kumimoji="1" lang="en-US" altLang="zh-CN" sz="1600" b="1" dirty="0"/>
              <a:t>del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dict1[key]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27B970-666C-7245-8806-3B45C6C89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17"/>
          <a:stretch/>
        </p:blipFill>
        <p:spPr>
          <a:xfrm>
            <a:off x="799793" y="4223634"/>
            <a:ext cx="6987822" cy="20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7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3.5</a:t>
            </a:r>
            <a:r>
              <a:rPr lang="zh-CN" altLang="en-US" dirty="0"/>
              <a:t> 集合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933660" y="2818032"/>
            <a:ext cx="3409990" cy="54439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3.5 </a:t>
            </a:r>
            <a:r>
              <a:rPr lang="zh-CN" altLang="en-US" sz="3600" dirty="0"/>
              <a:t>集合</a:t>
            </a:r>
          </a:p>
        </p:txBody>
      </p:sp>
    </p:spTree>
    <p:extLst>
      <p:ext uri="{BB962C8B-B14F-4D97-AF65-F5344CB8AC3E}">
        <p14:creationId xmlns:p14="http://schemas.microsoft.com/office/powerpoint/2010/main" val="363125301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3.5 </a:t>
            </a:r>
            <a:r>
              <a:rPr lang="zh-CN" altLang="en-US" dirty="0"/>
              <a:t>集合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/>
              <a:t>3.5.1</a:t>
            </a:r>
            <a:r>
              <a:rPr lang="zh-CN" altLang="en-US" sz="2400" dirty="0"/>
              <a:t> 集合（</a:t>
            </a:r>
            <a:r>
              <a:rPr lang="en-US" altLang="zh-CN" sz="2400" dirty="0"/>
              <a:t>set</a:t>
            </a:r>
            <a:r>
              <a:rPr lang="zh-CN" altLang="en-US" sz="2400" dirty="0"/>
              <a:t>）的定义与创建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D8BBAD-4216-9C4D-B19E-2076DBF5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4" y="1221397"/>
            <a:ext cx="6940857" cy="198648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EEADD7D-C1A6-084D-9087-55EB58500664}"/>
              </a:ext>
            </a:extLst>
          </p:cNvPr>
          <p:cNvGrpSpPr/>
          <p:nvPr/>
        </p:nvGrpSpPr>
        <p:grpSpPr>
          <a:xfrm>
            <a:off x="566254" y="3207877"/>
            <a:ext cx="3881568" cy="2925858"/>
            <a:chOff x="566254" y="3207877"/>
            <a:chExt cx="3881568" cy="292585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8C9244-B7F0-B145-9D16-5D5604AC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254" y="3207877"/>
              <a:ext cx="3881568" cy="2925858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65BCCF1-B7C4-C44B-A721-68563DE31024}"/>
                </a:ext>
              </a:extLst>
            </p:cNvPr>
            <p:cNvSpPr txBox="1"/>
            <p:nvPr/>
          </p:nvSpPr>
          <p:spPr>
            <a:xfrm>
              <a:off x="2968978" y="5644444"/>
              <a:ext cx="1478844" cy="406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188281A-D5B5-B74E-9E61-F8C1FC49BEA8}"/>
              </a:ext>
            </a:extLst>
          </p:cNvPr>
          <p:cNvSpPr txBox="1"/>
          <p:nvPr/>
        </p:nvSpPr>
        <p:spPr>
          <a:xfrm>
            <a:off x="3511581" y="4632352"/>
            <a:ext cx="4931772" cy="7853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s1=set(‘hello’);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s2=set(range(10))</a:t>
            </a:r>
          </a:p>
        </p:txBody>
      </p:sp>
    </p:spTree>
    <p:extLst>
      <p:ext uri="{BB962C8B-B14F-4D97-AF65-F5344CB8AC3E}">
        <p14:creationId xmlns:p14="http://schemas.microsoft.com/office/powerpoint/2010/main" val="393197886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3.5 </a:t>
            </a:r>
            <a:r>
              <a:rPr lang="zh-CN" altLang="en-US" dirty="0"/>
              <a:t>集合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3.5.2</a:t>
            </a:r>
            <a:r>
              <a:rPr lang="zh-CN" altLang="en-US" sz="2400" dirty="0"/>
              <a:t> 集合的常用操作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095F1F-2353-4946-8D9E-088F70CE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818"/>
            <a:ext cx="914400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3339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3.5 </a:t>
            </a:r>
            <a:r>
              <a:rPr lang="zh-CN" altLang="en-US" dirty="0"/>
              <a:t>集合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44802" y="846339"/>
            <a:ext cx="4048902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3.3.6</a:t>
            </a:r>
            <a:r>
              <a:rPr lang="zh-CN" altLang="en-US" sz="2400" dirty="0"/>
              <a:t> 集合的运算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DDBFD7-37EA-1B48-9630-86ACD5A0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1" y="1525970"/>
            <a:ext cx="3466073" cy="21378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B7BCBA-D081-BC47-944F-03248F26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140" y="1525970"/>
            <a:ext cx="3506683" cy="20395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71E796-D870-0547-B5D9-968186324BE3}"/>
              </a:ext>
            </a:extLst>
          </p:cNvPr>
          <p:cNvSpPr txBox="1"/>
          <p:nvPr/>
        </p:nvSpPr>
        <p:spPr>
          <a:xfrm>
            <a:off x="1140914" y="3869683"/>
            <a:ext cx="4931772" cy="22626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A=set(10,20,30,40,50)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B=set(30,50,70,90,110)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A&amp;B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A|B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A-B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A^B</a:t>
            </a:r>
          </a:p>
        </p:txBody>
      </p:sp>
    </p:spTree>
    <p:extLst>
      <p:ext uri="{BB962C8B-B14F-4D97-AF65-F5344CB8AC3E}">
        <p14:creationId xmlns:p14="http://schemas.microsoft.com/office/powerpoint/2010/main" val="4385094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3.6</a:t>
            </a:r>
            <a:r>
              <a:rPr lang="zh-CN" altLang="en-US" dirty="0"/>
              <a:t> 正则表达式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933660" y="2818032"/>
            <a:ext cx="3409990" cy="54439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3.6 </a:t>
            </a:r>
            <a:r>
              <a:rPr lang="zh-CN" altLang="en-US" sz="3600" dirty="0"/>
              <a:t>正则表达式</a:t>
            </a:r>
          </a:p>
        </p:txBody>
      </p:sp>
    </p:spTree>
    <p:extLst>
      <p:ext uri="{BB962C8B-B14F-4D97-AF65-F5344CB8AC3E}">
        <p14:creationId xmlns:p14="http://schemas.microsoft.com/office/powerpoint/2010/main" val="27194466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30502" y="832070"/>
            <a:ext cx="3409990" cy="54439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3.1.1 </a:t>
            </a:r>
            <a:r>
              <a:rPr lang="zh-CN" altLang="en-US" sz="2000" dirty="0"/>
              <a:t>字符串的输入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961E93-E599-4344-905C-276D117BDA1B}"/>
              </a:ext>
            </a:extLst>
          </p:cNvPr>
          <p:cNvSpPr txBox="1"/>
          <p:nvPr/>
        </p:nvSpPr>
        <p:spPr>
          <a:xfrm>
            <a:off x="130502" y="1262157"/>
            <a:ext cx="9013498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/>
              <a:t>概念：</a:t>
            </a:r>
            <a:r>
              <a:rPr kumimoji="1" lang="zh-CN" altLang="en-US" sz="1600" dirty="0"/>
              <a:t>单引号</a:t>
            </a:r>
            <a:r>
              <a:rPr kumimoji="1" lang="en-US" altLang="zh-CN" sz="1600" dirty="0"/>
              <a:t>(‘’)</a:t>
            </a:r>
            <a:r>
              <a:rPr kumimoji="1" lang="zh-CN" altLang="en-US" sz="1600" dirty="0"/>
              <a:t>、双引号</a:t>
            </a:r>
            <a:r>
              <a:rPr kumimoji="1" lang="en-US" altLang="zh-CN" sz="1600" dirty="0"/>
              <a:t>(“”)</a:t>
            </a:r>
            <a:r>
              <a:rPr kumimoji="1" lang="zh-CN" altLang="en-US" sz="1600" dirty="0"/>
              <a:t>和三引号</a:t>
            </a:r>
            <a:r>
              <a:rPr kumimoji="1" lang="en-US" altLang="zh-CN" sz="1600" dirty="0"/>
              <a:t>(‘’’ ‘’’/ “”” “””)</a:t>
            </a:r>
            <a:r>
              <a:rPr kumimoji="1" lang="zh-CN" altLang="en-US" sz="1600" dirty="0"/>
              <a:t>括住的字符组合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b="1" dirty="0"/>
              <a:t>字符串的输入：</a:t>
            </a:r>
            <a:r>
              <a:rPr kumimoji="1" lang="en-US" altLang="zh-CN" sz="1600" dirty="0"/>
              <a:t>input()</a:t>
            </a:r>
            <a:r>
              <a:rPr kumimoji="1" lang="zh-CN" altLang="en-US" sz="1600" dirty="0"/>
              <a:t> 获取的数据都是以字符串的方式进行保存，即使输入的是数据，也是以字符串方式保存，一般与</a:t>
            </a:r>
            <a:r>
              <a:rPr kumimoji="1" lang="en-US" altLang="zh-CN" sz="1600" dirty="0" err="1"/>
              <a:t>eval</a:t>
            </a:r>
            <a:r>
              <a:rPr kumimoji="1" lang="en-US" altLang="zh-CN" sz="1600" dirty="0"/>
              <a:t>()</a:t>
            </a:r>
            <a:r>
              <a:rPr kumimoji="1" lang="zh-CN" altLang="en-US" sz="1600" dirty="0"/>
              <a:t>一起使用。</a:t>
            </a:r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2377EA-895F-294B-8309-68797D7B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505075"/>
            <a:ext cx="5715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9907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180975" y="1229557"/>
            <a:ext cx="8963025" cy="1599368"/>
          </a:xfrm>
        </p:spPr>
        <p:txBody>
          <a:bodyPr>
            <a:noAutofit/>
          </a:bodyPr>
          <a:lstStyle/>
          <a:p>
            <a:pPr marL="114300">
              <a:lnSpc>
                <a:spcPct val="150000"/>
              </a:lnSpc>
              <a:spcAft>
                <a:spcPts val="1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正则表达式（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 Expression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）即“描述某种规则的表达式”，在代码中常简写为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regex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regexp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zh-CN" altLang="en-US" dirty="0">
                <a:hlinkClick r:id="rId2"/>
              </a:rPr>
              <a:t>史上最全常用正则表达式大全 </a:t>
            </a:r>
            <a:r>
              <a:rPr lang="en-US" altLang="zh-CN" dirty="0">
                <a:hlinkClick r:id="rId2"/>
              </a:rPr>
              <a:t>- </a:t>
            </a:r>
            <a:r>
              <a:rPr lang="en-US" altLang="zh-CN" dirty="0" err="1">
                <a:hlinkClick r:id="rId2"/>
              </a:rPr>
              <a:t>fozero</a:t>
            </a:r>
            <a:r>
              <a:rPr lang="en-US" altLang="zh-CN" dirty="0">
                <a:hlinkClick r:id="rId2"/>
              </a:rPr>
              <a:t> - </a:t>
            </a:r>
            <a:r>
              <a:rPr lang="zh-CN" altLang="en-US" dirty="0">
                <a:hlinkClick r:id="rId2"/>
              </a:rPr>
              <a:t>博客园 </a:t>
            </a:r>
            <a:r>
              <a:rPr lang="en-US" altLang="zh-CN" dirty="0">
                <a:hlinkClick r:id="rId2"/>
              </a:rPr>
              <a:t>(cnblogs.com)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">
              <a:lnSpc>
                <a:spcPct val="150000"/>
              </a:lnSpc>
              <a:spcAft>
                <a:spcPts val="1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正则表达式使用某些单个字符串，来描述或匹配某个句法规则的字符串。在很多文本编辑器里，正则表达式通常被用来检索或替换那些符合某个模式的文本。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模块来操作正则表达式。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3.6 </a:t>
            </a:r>
            <a:r>
              <a:rPr lang="zh-CN" altLang="en-US" sz="2100" b="1" spc="225" dirty="0">
                <a:solidFill>
                  <a:prstClr val="white"/>
                </a:solidFill>
              </a:rPr>
              <a:t>正则表达式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2220059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第三章 组合数据类型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F6B816-0D70-4A34-B2A8-3E9C1948CD7B}"/>
              </a:ext>
            </a:extLst>
          </p:cNvPr>
          <p:cNvSpPr txBox="1"/>
          <p:nvPr/>
        </p:nvSpPr>
        <p:spPr>
          <a:xfrm>
            <a:off x="107156" y="832786"/>
            <a:ext cx="4767262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ts val="1650"/>
              </a:lnSpc>
              <a:spcAft>
                <a:spcPts val="1000"/>
              </a:spcAft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3.6.1 </a:t>
            </a:r>
            <a:r>
              <a:rPr lang="zh-CN" altLang="zh-CN" sz="2000" b="1" dirty="0">
                <a:solidFill>
                  <a:schemeClr val="accent5">
                    <a:lumMod val="75000"/>
                  </a:schemeClr>
                </a:solidFill>
              </a:rPr>
              <a:t>认识正则表达式 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B04FEE35-60D0-4030-8314-0EA775C4E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98701"/>
              </p:ext>
            </p:extLst>
          </p:nvPr>
        </p:nvGraphicFramePr>
        <p:xfrm>
          <a:off x="107156" y="3614362"/>
          <a:ext cx="4632203" cy="2401327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93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319"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字符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说明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76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匹配任意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个字符（除了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76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[ ]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匹配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[ ]</a:t>
                      </a: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中列举的字符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76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\d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匹配数字，即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0-9</a:t>
                      </a:r>
                      <a:r>
                        <a:rPr lang="zh-CN" alt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，等价于</a:t>
                      </a:r>
                      <a:r>
                        <a:rPr lang="en-US" alt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[0-9]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76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\D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匹配非数字，</a:t>
                      </a:r>
                      <a:r>
                        <a:rPr lang="zh-CN" alt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等价于</a:t>
                      </a:r>
                      <a:r>
                        <a:rPr lang="en-US" alt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[^0-9]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76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\s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匹配空白</a:t>
                      </a:r>
                      <a:r>
                        <a:rPr lang="zh-CN" alt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符</a:t>
                      </a: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等价于</a:t>
                      </a:r>
                      <a:r>
                        <a:rPr lang="en-US" alt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[\f\n\r\t\v]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76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\S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匹配非空白</a:t>
                      </a:r>
                      <a:r>
                        <a:rPr lang="zh-CN" alt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符，等价于</a:t>
                      </a:r>
                      <a:r>
                        <a:rPr lang="en-US" alt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[^\f\n\r\t\v]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76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\w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匹配单词字符，</a:t>
                      </a:r>
                      <a:r>
                        <a:rPr lang="zh-CN" alt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等价于</a:t>
                      </a:r>
                      <a:r>
                        <a:rPr lang="en-US" alt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’[A-Za-z0-9_]’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76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\W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匹配非单词字符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Rectangle 1">
            <a:extLst>
              <a:ext uri="{FF2B5EF4-FFF2-40B4-BE49-F238E27FC236}">
                <a16:creationId xmlns:a16="http://schemas.microsoft.com/office/drawing/2014/main" id="{5DAC6221-9AFD-457C-BFA6-D5E4833C6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987" y="3241200"/>
            <a:ext cx="250446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单个字符匹配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3F84BF-D4EA-4B78-9E74-C3FC5E598649}"/>
              </a:ext>
            </a:extLst>
          </p:cNvPr>
          <p:cNvSpPr txBox="1"/>
          <p:nvPr/>
        </p:nvSpPr>
        <p:spPr>
          <a:xfrm>
            <a:off x="6236494" y="3241200"/>
            <a:ext cx="1281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数量的匹配</a:t>
            </a:r>
            <a:endParaRPr lang="zh-CN" altLang="en-US" sz="1600" dirty="0"/>
          </a:p>
        </p:txBody>
      </p:sp>
      <p:graphicFrame>
        <p:nvGraphicFramePr>
          <p:cNvPr id="22" name="表格 14">
            <a:extLst>
              <a:ext uri="{FF2B5EF4-FFF2-40B4-BE49-F238E27FC236}">
                <a16:creationId xmlns:a16="http://schemas.microsoft.com/office/drawing/2014/main" id="{58246211-C422-4887-9FDB-FFE406BF4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38425"/>
              </p:ext>
            </p:extLst>
          </p:nvPr>
        </p:nvGraphicFramePr>
        <p:xfrm>
          <a:off x="4739360" y="3611928"/>
          <a:ext cx="4426071" cy="187237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16613">
                  <a:extLst>
                    <a:ext uri="{9D8B030D-6E8A-4147-A177-3AD203B41FA5}">
                      <a16:colId xmlns:a16="http://schemas.microsoft.com/office/drawing/2014/main" val="1831292199"/>
                    </a:ext>
                  </a:extLst>
                </a:gridCol>
                <a:gridCol w="3409458">
                  <a:extLst>
                    <a:ext uri="{9D8B030D-6E8A-4147-A177-3AD203B41FA5}">
                      <a16:colId xmlns:a16="http://schemas.microsoft.com/office/drawing/2014/main" val="8852103"/>
                    </a:ext>
                  </a:extLst>
                </a:gridCol>
              </a:tblGrid>
              <a:tr h="301848"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字符</a:t>
                      </a:r>
                      <a:endParaRPr lang="zh-CN" sz="10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说明</a:t>
                      </a:r>
                      <a:endParaRPr lang="zh-CN" sz="10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4557210"/>
                  </a:ext>
                </a:extLst>
              </a:tr>
              <a:tr h="256080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l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匹配前⼀字符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次或者无限次，即可有可无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8505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匹配前⼀字符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次或者无限次，即至少有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8600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匹配前⼀字符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次或者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次，即要么有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次，要么没有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103283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{m}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匹配前⼀字符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56106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{m,}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匹配前⼀字符至少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81052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r>
                        <a:rPr lang="en-US" sz="1200" b="1" kern="100" dirty="0" err="1">
                          <a:solidFill>
                            <a:schemeClr val="tx1"/>
                          </a:solidFill>
                          <a:effectLst/>
                        </a:rPr>
                        <a:t>m,n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匹配前⼀字符从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到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次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575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97053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46185" y="870438"/>
            <a:ext cx="7886700" cy="5196987"/>
          </a:xfrm>
        </p:spPr>
        <p:txBody>
          <a:bodyPr>
            <a:normAutofit/>
          </a:bodyPr>
          <a:lstStyle/>
          <a:p>
            <a:pPr marL="114300">
              <a:lnSpc>
                <a:spcPts val="1650"/>
              </a:lnSpc>
              <a:spcAft>
                <a:spcPts val="1000"/>
              </a:spcAft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3.6.1 </a:t>
            </a:r>
            <a:r>
              <a:rPr lang="zh-CN" altLang="zh-CN" sz="2400" b="1" dirty="0">
                <a:solidFill>
                  <a:schemeClr val="accent5">
                    <a:lumMod val="75000"/>
                  </a:schemeClr>
                </a:solidFill>
              </a:rPr>
              <a:t>认识正则表达式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3.6 </a:t>
            </a:r>
            <a:r>
              <a:rPr lang="zh-CN" altLang="en-US" sz="2100" b="1" spc="225" dirty="0">
                <a:solidFill>
                  <a:prstClr val="white"/>
                </a:solidFill>
              </a:rPr>
              <a:t>正则表达式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2" y="255004"/>
            <a:ext cx="2373924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第三章  组合数据类型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06873"/>
              </p:ext>
            </p:extLst>
          </p:nvPr>
        </p:nvGraphicFramePr>
        <p:xfrm>
          <a:off x="1211213" y="1444258"/>
          <a:ext cx="6721573" cy="1679273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37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989"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说明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^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匹配字符串开头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153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$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匹配字符串结尾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153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\b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匹配⼀个单词的边界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\B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匹配非单词边界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3989236" y="107492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边界的匹配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A47F88A-FA61-415B-9E37-A13D2CEA2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360"/>
              </p:ext>
            </p:extLst>
          </p:nvPr>
        </p:nvGraphicFramePr>
        <p:xfrm>
          <a:off x="1211212" y="3492236"/>
          <a:ext cx="6721573" cy="241904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57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907"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字符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说明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907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|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匹配左右任意⼀个表达式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14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ab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将括号中字符作为⼀个分组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114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\</a:t>
                      </a: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num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引用分组</a:t>
                      </a: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</a:rPr>
                        <a:t>num</a:t>
                      </a: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匹配到的字符串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500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(?P&lt;name&gt;)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分组起别名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3">
                <a:tc>
                  <a:txBody>
                    <a:bodyPr/>
                    <a:lstStyle/>
                    <a:p>
                      <a:pPr marL="114300" indent="266700" algn="ctr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(?P=name)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14300" indent="266700" algn="just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引用别名为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分组匹配到的字符串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48658F37-7E0B-40E9-86AD-C242A571E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9243" y="3131207"/>
            <a:ext cx="16288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匹配分组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73131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246185" y="870438"/>
            <a:ext cx="7886700" cy="414021"/>
          </a:xfrm>
        </p:spPr>
        <p:txBody>
          <a:bodyPr>
            <a:noAutofit/>
          </a:bodyPr>
          <a:lstStyle/>
          <a:p>
            <a:pPr marL="114300">
              <a:lnSpc>
                <a:spcPts val="1650"/>
              </a:lnSpc>
              <a:spcAft>
                <a:spcPts val="1000"/>
              </a:spcAft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3.6.2 re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模块常用功能函数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114300">
              <a:lnSpc>
                <a:spcPts val="1650"/>
              </a:lnSpc>
              <a:spcAft>
                <a:spcPts val="1000"/>
              </a:spcAft>
            </a:pPr>
            <a:endParaRPr lang="zh-CN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3.6 </a:t>
            </a:r>
            <a:r>
              <a:rPr lang="zh-CN" altLang="en-US" sz="2100" b="1" spc="225" dirty="0">
                <a:solidFill>
                  <a:prstClr val="white"/>
                </a:solidFill>
              </a:rPr>
              <a:t>正则表达式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第三章  组合数据类型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69318"/>
              </p:ext>
            </p:extLst>
          </p:nvPr>
        </p:nvGraphicFramePr>
        <p:xfrm>
          <a:off x="47625" y="2535639"/>
          <a:ext cx="9030151" cy="2829239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33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3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176"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方法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indent="266700" algn="ctr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说明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09">
                <a:tc>
                  <a:txBody>
                    <a:bodyPr/>
                    <a:lstStyle/>
                    <a:p>
                      <a:pPr marL="114300" indent="266700" algn="l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re.match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pattern,string,flags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indent="266700" algn="l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从字符串的</a:t>
                      </a:r>
                      <a:r>
                        <a:rPr lang="zh-CN" sz="1400" b="1" kern="100" dirty="0">
                          <a:solidFill>
                            <a:srgbClr val="FF0000"/>
                          </a:solidFill>
                          <a:effectLst/>
                        </a:rPr>
                        <a:t>开始</a:t>
                      </a:r>
                      <a:r>
                        <a:rPr lang="zh-CN" alt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位置</a:t>
                      </a: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匹配一个</a:t>
                      </a:r>
                      <a:r>
                        <a:rPr lang="zh-CN" sz="1400" b="1" kern="100" dirty="0">
                          <a:solidFill>
                            <a:srgbClr val="FF0000"/>
                          </a:solidFill>
                          <a:effectLst/>
                        </a:rPr>
                        <a:t>匹配对象</a:t>
                      </a:r>
                      <a:r>
                        <a:rPr 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例如匹配第一个单词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114300" indent="266700" algn="l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re.search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(</a:t>
                      </a: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pattern,string,flags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highlight>
                          <a:srgbClr val="FFC0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indent="266700" algn="l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在</a:t>
                      </a:r>
                      <a:r>
                        <a:rPr lang="zh-CN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整个</a:t>
                      </a: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字符串中查找</a:t>
                      </a:r>
                      <a:r>
                        <a:rPr lang="zh-CN" sz="1400" b="1" kern="100" dirty="0">
                          <a:solidFill>
                            <a:srgbClr val="FF0000"/>
                          </a:solidFill>
                          <a:effectLst/>
                        </a:rPr>
                        <a:t>匹配对象</a:t>
                      </a:r>
                      <a:r>
                        <a:rPr 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找到第一个后就返回</a:t>
                      </a:r>
                      <a:endParaRPr lang="en-US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378">
                <a:tc>
                  <a:txBody>
                    <a:bodyPr/>
                    <a:lstStyle/>
                    <a:p>
                      <a:pPr marL="114300" indent="266700" algn="l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re.sub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(</a:t>
                      </a: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pattern,repl,string,count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highlight>
                          <a:srgbClr val="FFC0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indent="266700" algn="l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替换掉字符中的匹配项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894">
                <a:tc>
                  <a:txBody>
                    <a:bodyPr/>
                    <a:lstStyle/>
                    <a:p>
                      <a:pPr marL="114300" indent="266700" algn="l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re.split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r',',text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indent="266700" algn="l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分割字符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85">
                <a:tc>
                  <a:txBody>
                    <a:bodyPr/>
                    <a:lstStyle/>
                    <a:p>
                      <a:pPr marL="114300" indent="266700" algn="l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re.findall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(</a:t>
                      </a: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pattern,string,flags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FC000"/>
                          </a:highlight>
                        </a:rPr>
                        <a:t>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highlight>
                          <a:srgbClr val="FFC0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indent="266700" algn="l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获取字符串中所有匹配的对象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772">
                <a:tc>
                  <a:txBody>
                    <a:bodyPr/>
                    <a:lstStyle/>
                    <a:p>
                      <a:pPr marL="114300" indent="266700" algn="l" defTabSz="914400" rtl="0" eaLnBrk="1" latinLnBrk="0" hangingPunct="1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re.compile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pattern,flags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indent="266700" algn="l">
                        <a:lnSpc>
                          <a:spcPts val="167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创建模式对象</a:t>
                      </a:r>
                      <a:endParaRPr lang="zh-CN" sz="14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013963" y="2160756"/>
            <a:ext cx="2095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re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模块常见的方法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910387-604F-44F3-BC10-C75B203D7AB6}"/>
              </a:ext>
            </a:extLst>
          </p:cNvPr>
          <p:cNvSpPr txBox="1"/>
          <p:nvPr/>
        </p:nvSpPr>
        <p:spPr>
          <a:xfrm>
            <a:off x="333375" y="1266060"/>
            <a:ext cx="8308179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中需要通过正则表达式对字符串进行匹配的时候，可以导入⼀个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库（模块），它提供了对正则表达式操作所需的方法。</a:t>
            </a:r>
          </a:p>
        </p:txBody>
      </p:sp>
    </p:spTree>
    <p:extLst>
      <p:ext uri="{BB962C8B-B14F-4D97-AF65-F5344CB8AC3E}">
        <p14:creationId xmlns:p14="http://schemas.microsoft.com/office/powerpoint/2010/main" val="99713411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131885" y="860913"/>
            <a:ext cx="8697790" cy="517313"/>
          </a:xfrm>
        </p:spPr>
        <p:txBody>
          <a:bodyPr>
            <a:normAutofit/>
          </a:bodyPr>
          <a:lstStyle/>
          <a:p>
            <a:pPr marL="114300">
              <a:lnSpc>
                <a:spcPts val="1650"/>
              </a:lnSpc>
              <a:spcAft>
                <a:spcPts val="1000"/>
              </a:spcAft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3.6.3 </a:t>
            </a:r>
            <a:r>
              <a:rPr lang="en-US" altLang="zh-CN" sz="2400" b="1" dirty="0" err="1">
                <a:solidFill>
                  <a:schemeClr val="accent5">
                    <a:lumMod val="75000"/>
                  </a:schemeClr>
                </a:solidFill>
              </a:rPr>
              <a:t>re.compile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函数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114300">
              <a:lnSpc>
                <a:spcPts val="1650"/>
              </a:lnSpc>
              <a:spcAft>
                <a:spcPts val="1000"/>
              </a:spcAft>
            </a:pPr>
            <a:endParaRPr lang="zh-CN" altLang="zh-CN" sz="2400" dirty="0"/>
          </a:p>
          <a:p>
            <a:pPr marL="114300">
              <a:lnSpc>
                <a:spcPts val="1650"/>
              </a:lnSpc>
              <a:spcAft>
                <a:spcPts val="1000"/>
              </a:spcAft>
            </a:pPr>
            <a:endParaRPr lang="zh-CN" altLang="zh-CN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3.6 </a:t>
            </a:r>
            <a:r>
              <a:rPr lang="zh-CN" altLang="en-US" sz="2100" b="1" spc="225" dirty="0">
                <a:solidFill>
                  <a:prstClr val="white"/>
                </a:solidFill>
              </a:rPr>
              <a:t>正则表达式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第三章  组合数据类型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33EE3D-9D46-4642-B2A0-49D1E59C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58" y="1260711"/>
            <a:ext cx="7631043" cy="47806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A797C5-AE51-5B49-BC0E-9E7B56AFD187}"/>
              </a:ext>
            </a:extLst>
          </p:cNvPr>
          <p:cNvSpPr txBox="1"/>
          <p:nvPr/>
        </p:nvSpPr>
        <p:spPr>
          <a:xfrm>
            <a:off x="1166191" y="3882887"/>
            <a:ext cx="4558748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508ABB-5485-7449-A290-E7CE3930F795}"/>
              </a:ext>
            </a:extLst>
          </p:cNvPr>
          <p:cNvSpPr txBox="1"/>
          <p:nvPr/>
        </p:nvSpPr>
        <p:spPr>
          <a:xfrm>
            <a:off x="1166191" y="4962111"/>
            <a:ext cx="4558748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6840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118633" y="860913"/>
            <a:ext cx="8697790" cy="2767012"/>
          </a:xfrm>
        </p:spPr>
        <p:txBody>
          <a:bodyPr>
            <a:normAutofit/>
          </a:bodyPr>
          <a:lstStyle/>
          <a:p>
            <a:pPr marL="114300">
              <a:lnSpc>
                <a:spcPts val="1650"/>
              </a:lnSpc>
              <a:spcAft>
                <a:spcPts val="1000"/>
              </a:spcAft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3.6.4 </a:t>
            </a:r>
            <a:r>
              <a:rPr lang="en-US" altLang="zh-CN" sz="2400" b="1" dirty="0" err="1">
                <a:solidFill>
                  <a:schemeClr val="accent5">
                    <a:lumMod val="75000"/>
                  </a:schemeClr>
                </a:solidFill>
              </a:rPr>
              <a:t>re.match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与</a:t>
            </a:r>
            <a:r>
              <a:rPr lang="en-US" altLang="zh-CN" sz="2400" b="1" dirty="0" err="1">
                <a:solidFill>
                  <a:schemeClr val="accent5">
                    <a:lumMod val="75000"/>
                  </a:schemeClr>
                </a:solidFill>
              </a:rPr>
              <a:t>re.search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函数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re.match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尝试从字符串的起始位置匹配一个模式，如果不是起始位置匹配成功的话，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match()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就返回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none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对象具有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group()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方法，用来返回字符串的匹配部分。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常用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语法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格式为：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re.match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(pattern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string, flags=0)</a:t>
            </a:r>
            <a:endParaRPr lang="zh-CN" altLang="zh-CN" sz="2000" dirty="0"/>
          </a:p>
          <a:p>
            <a:pPr marL="114300">
              <a:lnSpc>
                <a:spcPts val="1650"/>
              </a:lnSpc>
              <a:spcAft>
                <a:spcPts val="1000"/>
              </a:spcAft>
            </a:pPr>
            <a:endParaRPr lang="zh-CN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3.6 </a:t>
            </a:r>
            <a:r>
              <a:rPr lang="zh-CN" altLang="en-US" sz="2100" b="1" spc="225" dirty="0">
                <a:solidFill>
                  <a:prstClr val="white"/>
                </a:solidFill>
              </a:rPr>
              <a:t>正则表达式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第三章  组合数据类型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9DBCAC-F857-C546-A58D-4DA7792C2A68}"/>
              </a:ext>
            </a:extLst>
          </p:cNvPr>
          <p:cNvSpPr/>
          <p:nvPr/>
        </p:nvSpPr>
        <p:spPr>
          <a:xfrm>
            <a:off x="118633" y="3591596"/>
            <a:ext cx="8897815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re.search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re.match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方法相似，也是用来对正则匹配检查的方法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但不同的是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search()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方法是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对整个字符串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进行查找，若正则表达式与字符串匹配成功，那么就返回匹配对象，否则返回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None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0928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118633" y="860913"/>
            <a:ext cx="8697790" cy="2767012"/>
          </a:xfrm>
        </p:spPr>
        <p:txBody>
          <a:bodyPr>
            <a:normAutofit/>
          </a:bodyPr>
          <a:lstStyle/>
          <a:p>
            <a:pPr marL="114300">
              <a:lnSpc>
                <a:spcPts val="1650"/>
              </a:lnSpc>
              <a:spcAft>
                <a:spcPts val="1000"/>
              </a:spcAft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3.6.5 </a:t>
            </a:r>
            <a:r>
              <a:rPr lang="en-US" altLang="zh-CN" sz="2400" b="1" dirty="0" err="1">
                <a:solidFill>
                  <a:schemeClr val="accent5">
                    <a:lumMod val="75000"/>
                  </a:schemeClr>
                </a:solidFill>
              </a:rPr>
              <a:t>re.match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与</a:t>
            </a:r>
            <a:r>
              <a:rPr lang="en-US" altLang="zh-CN" sz="2400" b="1" dirty="0" err="1">
                <a:solidFill>
                  <a:schemeClr val="accent5">
                    <a:lumMod val="75000"/>
                  </a:schemeClr>
                </a:solidFill>
              </a:rPr>
              <a:t>re.search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函数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342900">
              <a:lnSpc>
                <a:spcPts val="1650"/>
              </a:lnSpc>
              <a:spcAft>
                <a:spcPts val="1000"/>
              </a:spcAft>
              <a:buFont typeface="Wingdings" pitchFamily="2" charset="2"/>
              <a:buChar char="Ø"/>
            </a:pPr>
            <a:r>
              <a:rPr lang="en-US" altLang="zh-CN" dirty="0" err="1"/>
              <a:t>re.sub</a:t>
            </a:r>
            <a:r>
              <a:rPr lang="en-US" altLang="zh-CN" dirty="0"/>
              <a:t>(</a:t>
            </a:r>
            <a:r>
              <a:rPr lang="zh-CN" altLang="en-US" dirty="0"/>
              <a:t>）函数用于替换字符串中的匹配项</a:t>
            </a:r>
            <a:endParaRPr lang="zh-CN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3.6 </a:t>
            </a:r>
            <a:r>
              <a:rPr lang="zh-CN" altLang="en-US" sz="2100" b="1" spc="225" dirty="0">
                <a:solidFill>
                  <a:prstClr val="white"/>
                </a:solidFill>
              </a:rPr>
              <a:t>正则表达式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第三章  组合数据类型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67AC7B-7F60-E64B-B542-765B8A21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4" y="1776342"/>
            <a:ext cx="6799878" cy="35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237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156796" y="1065974"/>
            <a:ext cx="8539529" cy="5013841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写出一个正则表达式来匹配是否是手机号。</a:t>
            </a: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import re                                #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定义一个正则表达式</a:t>
            </a: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phone_rule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re.compile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('1\d{10}')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phone_num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input('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请输入一个手机号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    #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通过规则去匹配字符串</a:t>
            </a: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sample_result3 =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phone_rule.search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phone_num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if sample_result3 != None: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print('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这是一个手机号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else: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print('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这不是一个手机号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运行结果如下：</a:t>
            </a:r>
          </a:p>
          <a:p>
            <a:pPr latinLnBrk="1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请输入一个手机号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12312345678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这是一个手机号</a:t>
            </a: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finished with exit code 0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请输入一个手机号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24781131451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这不是一个手机号</a:t>
            </a:r>
          </a:p>
          <a:p>
            <a:pPr latinLnBrk="1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finished with exit code 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3.6 </a:t>
            </a:r>
            <a:r>
              <a:rPr lang="zh-CN" altLang="en-US" sz="2100" b="1" spc="225" dirty="0">
                <a:solidFill>
                  <a:prstClr val="white"/>
                </a:solidFill>
              </a:rPr>
              <a:t>正则表达式实验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第三章  组合数据类型</a:t>
            </a:r>
          </a:p>
        </p:txBody>
      </p:sp>
    </p:spTree>
    <p:extLst>
      <p:ext uri="{BB962C8B-B14F-4D97-AF65-F5344CB8AC3E}">
        <p14:creationId xmlns:p14="http://schemas.microsoft.com/office/powerpoint/2010/main" val="36680765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0" y="1019908"/>
            <a:ext cx="8721969" cy="5530362"/>
          </a:xfrm>
        </p:spPr>
        <p:txBody>
          <a:bodyPr>
            <a:normAutofit/>
          </a:bodyPr>
          <a:lstStyle/>
          <a:p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用两种方式写出一个正则表达式匹配字符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'Python123'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中的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'Python'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并输出字符串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'Python'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  <a:p>
            <a:pPr latinLnBrk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import re                          #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导入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包</a:t>
            </a:r>
          </a:p>
          <a:p>
            <a:pPr latinLnBrk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sample_regu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re.compile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('Python')  #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定义正则表达式规则</a:t>
            </a:r>
          </a:p>
          <a:p>
            <a:pPr latinLnBrk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sample_result4 =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sample_regu.match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('Python123')  #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方式匹配字符串</a:t>
            </a:r>
          </a:p>
          <a:p>
            <a:pPr latinLnBrk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print(sample_result4.group())</a:t>
            </a:r>
            <a:endParaRPr lang="zh-CN" altLang="zh-C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sample_result5 = 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sample_regu.search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('Python123’) #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r>
              <a:rPr lang="zh-CN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方式匹配字符串</a:t>
            </a:r>
          </a:p>
          <a:p>
            <a:pPr latinLnBrk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print(sample_result5.group())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3.6 </a:t>
            </a:r>
            <a:r>
              <a:rPr lang="zh-CN" altLang="en-US" sz="2100" b="1" spc="225" dirty="0">
                <a:solidFill>
                  <a:prstClr val="white"/>
                </a:solidFill>
              </a:rPr>
              <a:t>正则表达式实验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第三章  组合数据类型</a:t>
            </a:r>
          </a:p>
        </p:txBody>
      </p:sp>
    </p:spTree>
    <p:extLst>
      <p:ext uri="{BB962C8B-B14F-4D97-AF65-F5344CB8AC3E}">
        <p14:creationId xmlns:p14="http://schemas.microsoft.com/office/powerpoint/2010/main" val="225205089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3.7</a:t>
            </a:r>
            <a:r>
              <a:rPr lang="zh-CN" altLang="en-US" dirty="0"/>
              <a:t> 课堂练习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933660" y="2818032"/>
            <a:ext cx="3409990" cy="54439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3.7 </a:t>
            </a:r>
            <a:r>
              <a:rPr lang="zh-CN" altLang="en-US" sz="3600" dirty="0"/>
              <a:t>课堂练习</a:t>
            </a:r>
          </a:p>
        </p:txBody>
      </p:sp>
    </p:spTree>
    <p:extLst>
      <p:ext uri="{BB962C8B-B14F-4D97-AF65-F5344CB8AC3E}">
        <p14:creationId xmlns:p14="http://schemas.microsoft.com/office/powerpoint/2010/main" val="302396794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3.7</a:t>
            </a:r>
            <a:r>
              <a:rPr lang="zh-CN" altLang="en-US" dirty="0"/>
              <a:t> 课堂练习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48FCF8-F15F-E044-9CA4-AE8C99B5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235"/>
            <a:ext cx="4418189" cy="20817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952892-BA9A-C041-8BE2-627B8947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189" y="1141321"/>
            <a:ext cx="4567061" cy="17676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B503D6-A391-0E46-B955-74971C11C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02" y="3221569"/>
            <a:ext cx="3936423" cy="25301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518ACA-4FA9-0E47-9F0A-F8F87A85F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189" y="3221569"/>
            <a:ext cx="4168043" cy="183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9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30502" y="832070"/>
            <a:ext cx="3409990" cy="54439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3.1.2</a:t>
            </a:r>
            <a:r>
              <a:rPr lang="zh-CN" altLang="en-US" sz="2000" dirty="0"/>
              <a:t> 字符串的输出与格式化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961E93-E599-4344-905C-276D117BDA1B}"/>
              </a:ext>
            </a:extLst>
          </p:cNvPr>
          <p:cNvSpPr txBox="1"/>
          <p:nvPr/>
        </p:nvSpPr>
        <p:spPr>
          <a:xfrm>
            <a:off x="130502" y="1262157"/>
            <a:ext cx="9013498" cy="458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b="1" dirty="0"/>
              <a:t>字符串的输出：</a:t>
            </a:r>
            <a:r>
              <a:rPr kumimoji="1" lang="en-US" altLang="zh-CN" sz="1600" dirty="0"/>
              <a:t>print()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#</a:t>
            </a:r>
            <a:r>
              <a:rPr kumimoji="1" lang="zh-CN" altLang="en-US" sz="1600" dirty="0"/>
              <a:t>格式化输出方法：</a:t>
            </a:r>
            <a:endParaRPr kumimoji="1" lang="en-US" altLang="zh-CN" sz="1600" dirty="0"/>
          </a:p>
          <a:p>
            <a:pPr>
              <a:lnSpc>
                <a:spcPct val="130000"/>
              </a:lnSpc>
            </a:pPr>
            <a:r>
              <a:rPr kumimoji="1" lang="zh-CN" altLang="en-US" sz="1600" b="1" dirty="0"/>
              <a:t>  </a:t>
            </a:r>
            <a:r>
              <a:rPr kumimoji="1" lang="en-US" altLang="zh-CN" sz="1600" b="1" dirty="0"/>
              <a:t>1.%</a:t>
            </a:r>
            <a:r>
              <a:rPr kumimoji="1" lang="zh-CN" altLang="en-US" sz="1600" b="1" dirty="0"/>
              <a:t>方法</a:t>
            </a:r>
            <a:r>
              <a:rPr kumimoji="1" lang="en-US" altLang="zh-CN" sz="1600" b="1" dirty="0"/>
              <a:t>:</a:t>
            </a:r>
            <a:r>
              <a:rPr lang="zh-CN" altLang="en-US" sz="1600" dirty="0"/>
              <a:t>格式的字符串（即</a:t>
            </a:r>
            <a:r>
              <a:rPr lang="en-US" altLang="zh-CN" sz="1600" dirty="0"/>
              <a:t>%s</a:t>
            </a:r>
            <a:r>
              <a:rPr lang="zh-CN" altLang="en-US" sz="1600" dirty="0"/>
              <a:t>、</a:t>
            </a:r>
            <a:r>
              <a:rPr lang="en-US" altLang="zh-CN" sz="1600" dirty="0"/>
              <a:t>%d</a:t>
            </a:r>
            <a:r>
              <a:rPr lang="zh-CN" altLang="en-US" sz="1600" dirty="0"/>
              <a:t>等）与被格式化的字符串（即传入的值）必须按照位置对应</a:t>
            </a:r>
            <a:endParaRPr kumimoji="1" lang="en-US" altLang="zh-CN" sz="1600" dirty="0"/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      </a:t>
            </a:r>
            <a:r>
              <a:rPr kumimoji="1" lang="en-US" altLang="zh-CN" sz="1600" dirty="0"/>
              <a:t>print('%s is %d years old' % (‘Tommy', 18))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      </a:t>
            </a:r>
            <a:r>
              <a:rPr kumimoji="1" lang="en-US" altLang="zh-CN" sz="1600" dirty="0"/>
              <a:t>print('</a:t>
            </a:r>
            <a:r>
              <a:rPr kumimoji="1" lang="zh-CN" altLang="en-US" sz="1600" dirty="0"/>
              <a:t>我的名字是 </a:t>
            </a:r>
            <a:r>
              <a:rPr kumimoji="1" lang="en-US" altLang="zh-CN" sz="1600" dirty="0"/>
              <a:t>%(name)s, </a:t>
            </a:r>
            <a:r>
              <a:rPr kumimoji="1" lang="zh-CN" altLang="en-US" sz="1600" dirty="0"/>
              <a:t>我的年龄是 </a:t>
            </a:r>
            <a:r>
              <a:rPr kumimoji="1" lang="en-US" altLang="zh-CN" sz="1600" dirty="0"/>
              <a:t>%(age)d.' % {'name': ‘Tommy', 'age': 18})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b="1" dirty="0"/>
              <a:t>  </a:t>
            </a:r>
            <a:r>
              <a:rPr kumimoji="1" lang="en-US" altLang="zh-CN" sz="1600" b="1" dirty="0"/>
              <a:t>2.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 err="1"/>
              <a:t>str.format</a:t>
            </a:r>
            <a:r>
              <a:rPr kumimoji="1" lang="zh-CN" altLang="en-US" sz="1600" b="1" dirty="0"/>
              <a:t>方法：</a:t>
            </a:r>
            <a:r>
              <a:rPr kumimoji="1" lang="en-US" altLang="zh-CN" sz="1600" dirty="0"/>
              <a:t>format</a:t>
            </a:r>
            <a:r>
              <a:rPr kumimoji="1" lang="zh-CN" altLang="en-US" sz="1600" dirty="0"/>
              <a:t>方法是在</a:t>
            </a:r>
            <a:r>
              <a:rPr kumimoji="1" lang="en-US" altLang="zh-CN" sz="1600" dirty="0"/>
              <a:t>Python 2.6</a:t>
            </a:r>
            <a:r>
              <a:rPr kumimoji="1" lang="zh-CN" altLang="en-US" sz="1600" dirty="0"/>
              <a:t>中引入的，是字符串类型的内置方法，灵活性高</a:t>
            </a:r>
            <a:endParaRPr kumimoji="1" lang="en-US" altLang="zh-CN" sz="1600" dirty="0"/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      </a:t>
            </a:r>
            <a:r>
              <a:rPr kumimoji="1" lang="zh-CN" altLang="en-US" sz="1600" dirty="0">
                <a:solidFill>
                  <a:srgbClr val="2E75B6"/>
                </a:solidFill>
              </a:rPr>
              <a:t>使用位置参数：</a:t>
            </a:r>
            <a:r>
              <a:rPr lang="en-US" altLang="zh-CN" sz="1600" b="1" dirty="0">
                <a:solidFill>
                  <a:srgbClr val="2E75B6"/>
                </a:solidFill>
              </a:rPr>
              <a:t> </a:t>
            </a:r>
            <a:r>
              <a:rPr lang="en-US" altLang="zh-CN" sz="1600" dirty="0"/>
              <a:t>print(’</a:t>
            </a:r>
            <a:r>
              <a:rPr lang="en-US" altLang="zh-CN" dirty="0"/>
              <a:t>{} asked {} to do something’</a:t>
            </a:r>
            <a:r>
              <a:rPr lang="en-US" altLang="zh-CN" sz="1600" b="1" dirty="0"/>
              <a:t>.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format(</a:t>
            </a:r>
            <a:r>
              <a:rPr lang="en-US" altLang="zh-CN" dirty="0"/>
              <a:t>‘Tommy'</a:t>
            </a:r>
            <a:r>
              <a:rPr lang="en-US" altLang="zh-CN" sz="1600" dirty="0"/>
              <a:t>, </a:t>
            </a:r>
            <a:r>
              <a:rPr lang="en-US" altLang="zh-CN" dirty="0"/>
              <a:t>‘Anny'</a:t>
            </a:r>
            <a:r>
              <a:rPr lang="en-US" altLang="zh-CN" sz="1600" dirty="0"/>
              <a:t>))</a:t>
            </a:r>
            <a:endParaRPr kumimoji="1" lang="en-US" altLang="zh-CN" sz="1600" dirty="0"/>
          </a:p>
          <a:p>
            <a:pPr>
              <a:lnSpc>
                <a:spcPct val="130000"/>
              </a:lnSpc>
            </a:pPr>
            <a:r>
              <a:rPr kumimoji="1" lang="zh-CN" altLang="en-US" sz="1600" dirty="0">
                <a:solidFill>
                  <a:srgbClr val="2E75B6"/>
                </a:solidFill>
              </a:rPr>
              <a:t>      索引：</a:t>
            </a:r>
            <a:r>
              <a:rPr kumimoji="1" lang="en-US" altLang="zh-CN" sz="1600" dirty="0">
                <a:solidFill>
                  <a:srgbClr val="2E75B6"/>
                </a:solidFill>
              </a:rPr>
              <a:t> </a:t>
            </a:r>
            <a:r>
              <a:rPr kumimoji="1" lang="en-US" altLang="zh-CN" sz="1600" dirty="0"/>
              <a:t>print('{0}{0}{1}{0}'.format(‘</a:t>
            </a:r>
            <a:r>
              <a:rPr kumimoji="1" lang="en-US" altLang="zh-CN" sz="1600" dirty="0" err="1"/>
              <a:t>a',’b</a:t>
            </a:r>
            <a:r>
              <a:rPr kumimoji="1" lang="en-US" altLang="zh-CN" sz="1600" dirty="0"/>
              <a:t>'))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      </a:t>
            </a:r>
            <a:r>
              <a:rPr kumimoji="1" lang="zh-CN" altLang="en-US" sz="1600" dirty="0">
                <a:solidFill>
                  <a:srgbClr val="2E75B6"/>
                </a:solidFill>
              </a:rPr>
              <a:t>关键字参数或字典：</a:t>
            </a:r>
            <a:r>
              <a:rPr kumimoji="1" lang="en-US" altLang="zh-CN" sz="1600" dirty="0">
                <a:solidFill>
                  <a:srgbClr val="2E75B6"/>
                </a:solidFill>
              </a:rPr>
              <a:t> </a:t>
            </a:r>
            <a:r>
              <a:rPr kumimoji="1" lang="en-US" altLang="zh-CN" sz="1600" dirty="0"/>
              <a:t>print(‘</a:t>
            </a:r>
            <a:r>
              <a:rPr kumimoji="1" lang="zh-CN" altLang="en-US" sz="1600" dirty="0"/>
              <a:t>名字：</a:t>
            </a:r>
            <a:r>
              <a:rPr kumimoji="1" lang="en-US" altLang="zh-CN" sz="1600" dirty="0"/>
              <a:t>{name}, </a:t>
            </a:r>
            <a:r>
              <a:rPr kumimoji="1" lang="zh-CN" altLang="en-US" sz="1600" dirty="0"/>
              <a:t>年龄： </a:t>
            </a:r>
            <a:r>
              <a:rPr kumimoji="1" lang="en-US" altLang="zh-CN" sz="1600" dirty="0"/>
              <a:t>{age}'.format(age=18, name='</a:t>
            </a:r>
            <a:r>
              <a:rPr kumimoji="1" lang="en-US" altLang="zh-CN" sz="1600" dirty="0" err="1"/>
              <a:t>egon</a:t>
            </a:r>
            <a:r>
              <a:rPr kumimoji="1" lang="en-US" altLang="zh-CN" sz="1600" dirty="0"/>
              <a:t>’)) 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      </a:t>
            </a:r>
            <a:r>
              <a:rPr kumimoji="1" lang="zh-CN" altLang="en-US" sz="1600" dirty="0">
                <a:solidFill>
                  <a:srgbClr val="2E75B6"/>
                </a:solidFill>
              </a:rPr>
              <a:t>填充与格式化：</a:t>
            </a:r>
            <a:r>
              <a:rPr kumimoji="1" lang="zh-CN" altLang="en-US" sz="1600" dirty="0"/>
              <a:t>先取到值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然后在冒号后设定填充格式：</a:t>
            </a:r>
            <a:r>
              <a:rPr kumimoji="1" lang="en-US" altLang="zh-CN" sz="1600" dirty="0"/>
              <a:t>[</a:t>
            </a:r>
            <a:r>
              <a:rPr kumimoji="1" lang="zh-CN" altLang="en-US" sz="1600" dirty="0"/>
              <a:t>填充字符</a:t>
            </a:r>
            <a:r>
              <a:rPr kumimoji="1" lang="en-US" altLang="zh-CN" sz="1600" dirty="0"/>
              <a:t>][</a:t>
            </a:r>
            <a:r>
              <a:rPr kumimoji="1" lang="zh-CN" altLang="en-US" sz="1600" dirty="0"/>
              <a:t>对齐方式</a:t>
            </a:r>
            <a:r>
              <a:rPr kumimoji="1" lang="en-US" altLang="zh-CN" sz="1600" dirty="0"/>
              <a:t>][</a:t>
            </a:r>
            <a:r>
              <a:rPr kumimoji="1" lang="zh-CN" altLang="en-US" sz="1600" dirty="0"/>
              <a:t>宽度</a:t>
            </a:r>
            <a:r>
              <a:rPr kumimoji="1" lang="en-US" altLang="zh-CN" sz="1600" dirty="0"/>
              <a:t>]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      例如：</a:t>
            </a:r>
            <a:r>
              <a:rPr kumimoji="1" lang="en-US" altLang="zh-CN" sz="1600" dirty="0"/>
              <a:t>*&lt;10</a:t>
            </a:r>
            <a:r>
              <a:rPr kumimoji="1" lang="zh-CN" altLang="en-US" sz="1600" dirty="0"/>
              <a:t>：左对齐，总共</a:t>
            </a:r>
            <a:r>
              <a:rPr kumimoji="1" lang="en-US" altLang="zh-CN" sz="1600" dirty="0"/>
              <a:t>10</a:t>
            </a:r>
            <a:r>
              <a:rPr kumimoji="1" lang="zh-CN" altLang="en-US" sz="1600" dirty="0"/>
              <a:t>个字符，不够的用*号填充，‘</a:t>
            </a:r>
            <a:r>
              <a:rPr kumimoji="1" lang="en-US" altLang="zh-CN" sz="1600" dirty="0"/>
              <a:t>&gt;</a:t>
            </a:r>
            <a:r>
              <a:rPr kumimoji="1" lang="zh-CN" altLang="en-US" sz="1600" dirty="0"/>
              <a:t>’右对齐、‘</a:t>
            </a:r>
            <a:r>
              <a:rPr kumimoji="1" lang="en-US" altLang="zh-CN" sz="1600" dirty="0"/>
              <a:t>^</a:t>
            </a:r>
            <a:r>
              <a:rPr kumimoji="1" lang="zh-CN" altLang="en-US" sz="1600" dirty="0"/>
              <a:t>’数据居中</a:t>
            </a:r>
            <a:endParaRPr kumimoji="1" lang="en-US" altLang="zh-CN" sz="1600" dirty="0"/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       </a:t>
            </a:r>
            <a:r>
              <a:rPr kumimoji="1" lang="en-US" altLang="zh-CN" sz="1600" dirty="0"/>
              <a:t>print('{0:*&lt;10}'.format('</a:t>
            </a:r>
            <a:r>
              <a:rPr kumimoji="1" lang="zh-CN" altLang="en-US" sz="1600" dirty="0"/>
              <a:t>开始执行</a:t>
            </a:r>
            <a:r>
              <a:rPr kumimoji="1" lang="en-US" altLang="zh-CN" sz="1600" dirty="0"/>
              <a:t>')) # </a:t>
            </a:r>
            <a:r>
              <a:rPr kumimoji="1" lang="zh-CN" altLang="en-US" sz="1600" dirty="0"/>
              <a:t>开始执行******</a:t>
            </a:r>
            <a:endParaRPr kumimoji="1" lang="en-US" altLang="zh-CN" sz="1600" dirty="0"/>
          </a:p>
          <a:p>
            <a:pPr>
              <a:lnSpc>
                <a:spcPct val="130000"/>
              </a:lnSpc>
            </a:pPr>
            <a:r>
              <a:rPr kumimoji="1" lang="zh-CN" altLang="en-US" sz="1600" b="1" dirty="0"/>
              <a:t>   </a:t>
            </a:r>
            <a:r>
              <a:rPr kumimoji="1" lang="en-US" altLang="zh-CN" sz="1600" b="1" dirty="0"/>
              <a:t>3.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f-string</a:t>
            </a:r>
            <a:r>
              <a:rPr kumimoji="1" lang="zh-CN" altLang="en-US" sz="1600" b="1" dirty="0"/>
              <a:t>方法：</a:t>
            </a:r>
            <a:r>
              <a:rPr kumimoji="1" lang="en-US" altLang="zh-CN" sz="1600" b="1" dirty="0"/>
              <a:t> </a:t>
            </a:r>
            <a:r>
              <a:rPr kumimoji="1" lang="en-US" altLang="zh-CN" sz="1600" dirty="0">
                <a:solidFill>
                  <a:srgbClr val="2E75B6"/>
                </a:solidFill>
              </a:rPr>
              <a:t>f"{</a:t>
            </a:r>
            <a:r>
              <a:rPr kumimoji="1" lang="zh-CN" altLang="en-US" sz="1600" dirty="0">
                <a:solidFill>
                  <a:srgbClr val="2E75B6"/>
                </a:solidFill>
              </a:rPr>
              <a:t>字符串</a:t>
            </a:r>
            <a:r>
              <a:rPr kumimoji="1" lang="en-US" altLang="zh-CN" sz="1600" dirty="0">
                <a:solidFill>
                  <a:srgbClr val="2E75B6"/>
                </a:solidFill>
              </a:rPr>
              <a:t>/</a:t>
            </a:r>
            <a:r>
              <a:rPr kumimoji="1" lang="zh-CN" altLang="en-US" sz="1600" dirty="0">
                <a:solidFill>
                  <a:srgbClr val="2E75B6"/>
                </a:solidFill>
              </a:rPr>
              <a:t>变量</a:t>
            </a:r>
            <a:r>
              <a:rPr kumimoji="1" lang="en-US" altLang="zh-CN" sz="1600" dirty="0">
                <a:solidFill>
                  <a:srgbClr val="2E75B6"/>
                </a:solidFill>
              </a:rPr>
              <a:t>: </a:t>
            </a:r>
            <a:r>
              <a:rPr kumimoji="1" lang="zh-CN" altLang="en-US" sz="1600" dirty="0">
                <a:solidFill>
                  <a:srgbClr val="2E75B6"/>
                </a:solidFill>
              </a:rPr>
              <a:t>格式</a:t>
            </a:r>
            <a:r>
              <a:rPr kumimoji="1" lang="en-US" altLang="zh-CN" sz="1600" dirty="0">
                <a:solidFill>
                  <a:srgbClr val="2E75B6"/>
                </a:solidFill>
              </a:rPr>
              <a:t>}”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       </a:t>
            </a:r>
            <a:r>
              <a:rPr kumimoji="1" lang="en-US" altLang="zh-CN" sz="1600" dirty="0"/>
              <a:t>pi = 3.14159</a:t>
            </a:r>
          </a:p>
          <a:p>
            <a:pPr>
              <a:lnSpc>
                <a:spcPct val="130000"/>
              </a:lnSpc>
            </a:pPr>
            <a:r>
              <a:rPr kumimoji="1" lang="zh-CN" altLang="en-US" sz="1600" dirty="0"/>
              <a:t>       </a:t>
            </a:r>
            <a:r>
              <a:rPr kumimoji="1" lang="en-US" altLang="zh-CN" sz="1600" dirty="0"/>
              <a:t>print(</a:t>
            </a:r>
            <a:r>
              <a:rPr kumimoji="1" lang="en-US" altLang="zh-CN" sz="1600" dirty="0" err="1"/>
              <a:t>f’PI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{pi:.2f}’)</a:t>
            </a:r>
          </a:p>
        </p:txBody>
      </p:sp>
    </p:spTree>
    <p:extLst>
      <p:ext uri="{BB962C8B-B14F-4D97-AF65-F5344CB8AC3E}">
        <p14:creationId xmlns:p14="http://schemas.microsoft.com/office/powerpoint/2010/main" val="418116275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3.7</a:t>
            </a:r>
            <a:r>
              <a:rPr lang="zh-CN" altLang="en-US" dirty="0"/>
              <a:t> 课堂练习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F4C258-E8CD-874F-82D4-E75F6C30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87256"/>
            <a:ext cx="2790798" cy="20478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A1042D-62EC-8E45-84C5-75E6B2E74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568" y="854914"/>
            <a:ext cx="2787376" cy="21125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B54097-A6B8-A14F-8BA3-F3650F8A0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622" y="835305"/>
            <a:ext cx="2707330" cy="2132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BE910E-0789-374A-A486-ECF9F681E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474302"/>
            <a:ext cx="3589866" cy="24961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2A3B57-7D68-F943-9C56-536C9B5EF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948" y="3474302"/>
            <a:ext cx="3548625" cy="23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0756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3.8</a:t>
            </a:r>
            <a:r>
              <a:rPr lang="zh-CN" altLang="en-US" dirty="0"/>
              <a:t> 实战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933660" y="2818032"/>
            <a:ext cx="3409990" cy="54439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3.8 </a:t>
            </a:r>
            <a:r>
              <a:rPr lang="zh-CN" altLang="en-US" sz="3600" dirty="0"/>
              <a:t>实战</a:t>
            </a:r>
          </a:p>
        </p:txBody>
      </p:sp>
    </p:spTree>
    <p:extLst>
      <p:ext uri="{BB962C8B-B14F-4D97-AF65-F5344CB8AC3E}">
        <p14:creationId xmlns:p14="http://schemas.microsoft.com/office/powerpoint/2010/main" val="190374865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3">
            <a:extLst>
              <a:ext uri="{FF2B5EF4-FFF2-40B4-BE49-F238E27FC236}">
                <a16:creationId xmlns:a16="http://schemas.microsoft.com/office/drawing/2014/main" id="{DFC83D2F-0C1C-4D10-86D4-FBD1545890D9}"/>
              </a:ext>
            </a:extLst>
          </p:cNvPr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实战</a:t>
            </a: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C4C67E29-05BA-4993-AB27-260278E57286}"/>
              </a:ext>
            </a:extLst>
          </p:cNvPr>
          <p:cNvSpPr txBox="1"/>
          <p:nvPr/>
        </p:nvSpPr>
        <p:spPr>
          <a:xfrm>
            <a:off x="6630203" y="234392"/>
            <a:ext cx="1733167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第二章   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r>
              <a:rPr lang="zh-CN" altLang="en-US" sz="1355" dirty="0">
                <a:solidFill>
                  <a:prstClr val="white"/>
                </a:solidFill>
              </a:rPr>
              <a:t>基础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015B5365-A1B2-42F4-9F77-ACDD12ADC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867744"/>
            <a:ext cx="6011334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统计字符数量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F19641C-7813-974F-9DAD-A50B66D37FC5}"/>
              </a:ext>
            </a:extLst>
          </p:cNvPr>
          <p:cNvSpPr txBox="1">
            <a:spLocks/>
          </p:cNvSpPr>
          <p:nvPr/>
        </p:nvSpPr>
        <p:spPr>
          <a:xfrm>
            <a:off x="33665" y="1703053"/>
            <a:ext cx="2110908" cy="5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05DD36F9-F2EA-0646-8D20-57B544A51BDB}"/>
              </a:ext>
            </a:extLst>
          </p:cNvPr>
          <p:cNvSpPr txBox="1">
            <a:spLocks/>
          </p:cNvSpPr>
          <p:nvPr/>
        </p:nvSpPr>
        <p:spPr>
          <a:xfrm>
            <a:off x="398736" y="1488323"/>
            <a:ext cx="8666242" cy="2812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题目：</a:t>
            </a:r>
            <a:r>
              <a:rPr lang="zh-CN" altLang="en-US" sz="2000" b="0" dirty="0">
                <a:solidFill>
                  <a:schemeClr val="tx1"/>
                </a:solidFill>
              </a:rPr>
              <a:t>统计一个字符串中出现的字符及其个数。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r>
              <a:rPr lang="zh-CN" altLang="en-US" sz="2000" dirty="0">
                <a:solidFill>
                  <a:schemeClr val="tx1"/>
                </a:solidFill>
              </a:rPr>
              <a:t>要求：</a:t>
            </a:r>
            <a:r>
              <a:rPr lang="zh-CN" altLang="en-US" sz="2000" b="0" dirty="0">
                <a:solidFill>
                  <a:schemeClr val="tx1"/>
                </a:solidFill>
              </a:rPr>
              <a:t>至少分别使用列表和字典来实现 ，可借助</a:t>
            </a:r>
            <a:r>
              <a:rPr lang="zh-CN" altLang="en-US" sz="2000" b="0">
                <a:solidFill>
                  <a:schemeClr val="tx1"/>
                </a:solidFill>
              </a:rPr>
              <a:t>集合实现去重。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</a:rPr>
              <a:t>如：</a:t>
            </a:r>
            <a:r>
              <a:rPr lang="en-US" altLang="zh-CN" sz="2000" b="0" dirty="0">
                <a:solidFill>
                  <a:schemeClr val="tx1"/>
                </a:solidFill>
              </a:rPr>
              <a:t>content = input("</a:t>
            </a:r>
            <a:r>
              <a:rPr lang="zh-CN" altLang="en-US" sz="2000" b="0" dirty="0">
                <a:solidFill>
                  <a:schemeClr val="tx1"/>
                </a:solidFill>
              </a:rPr>
              <a:t>请输入内容：</a:t>
            </a:r>
            <a:r>
              <a:rPr lang="en-US" altLang="zh-CN" sz="2000" b="0" dirty="0">
                <a:solidFill>
                  <a:schemeClr val="tx1"/>
                </a:solidFill>
              </a:rPr>
              <a:t>")   </a:t>
            </a:r>
          </a:p>
          <a:p>
            <a:r>
              <a:rPr lang="zh-CN" altLang="en-US" sz="2000" b="0" dirty="0">
                <a:solidFill>
                  <a:schemeClr val="tx1"/>
                </a:solidFill>
              </a:rPr>
              <a:t>        </a:t>
            </a:r>
            <a:r>
              <a:rPr lang="en-US" altLang="zh-CN" sz="2000" b="0" dirty="0">
                <a:solidFill>
                  <a:schemeClr val="tx1"/>
                </a:solidFill>
              </a:rPr>
              <a:t>abcaa17283abcd</a:t>
            </a:r>
          </a:p>
          <a:p>
            <a:r>
              <a:rPr lang="zh-CN" altLang="en-US" sz="2000" b="0" dirty="0">
                <a:solidFill>
                  <a:schemeClr val="tx1"/>
                </a:solidFill>
              </a:rPr>
              <a:t>       </a:t>
            </a:r>
            <a:r>
              <a:rPr lang="en-US" altLang="zh-CN" sz="2000" b="0" dirty="0">
                <a:solidFill>
                  <a:schemeClr val="tx1"/>
                </a:solidFill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</a:rPr>
              <a:t>输出：</a:t>
            </a:r>
            <a:r>
              <a:rPr lang="en-US" altLang="zh-CN" sz="2000" b="0" dirty="0">
                <a:solidFill>
                  <a:schemeClr val="tx1"/>
                </a:solidFill>
              </a:rPr>
              <a:t> a(4</a:t>
            </a:r>
            <a:r>
              <a:rPr lang="zh-CN" altLang="en-US" sz="2000" b="0" dirty="0">
                <a:solidFill>
                  <a:schemeClr val="tx1"/>
                </a:solidFill>
              </a:rPr>
              <a:t>个）</a:t>
            </a:r>
            <a:r>
              <a:rPr lang="en-US" altLang="zh-CN" sz="2000" b="0" dirty="0">
                <a:solidFill>
                  <a:schemeClr val="tx1"/>
                </a:solidFill>
              </a:rPr>
              <a:t>b</a:t>
            </a:r>
            <a:r>
              <a:rPr lang="zh-CN" altLang="en-US" sz="2000" b="0" dirty="0">
                <a:solidFill>
                  <a:schemeClr val="tx1"/>
                </a:solidFill>
              </a:rPr>
              <a:t>（</a:t>
            </a:r>
            <a:r>
              <a:rPr lang="en-US" altLang="zh-CN" sz="2000" b="0" dirty="0">
                <a:solidFill>
                  <a:schemeClr val="tx1"/>
                </a:solidFill>
              </a:rPr>
              <a:t>2</a:t>
            </a:r>
            <a:r>
              <a:rPr lang="zh-CN" altLang="en-US" sz="2000" b="0" dirty="0">
                <a:solidFill>
                  <a:schemeClr val="tx1"/>
                </a:solidFill>
              </a:rPr>
              <a:t>个）</a:t>
            </a:r>
            <a:r>
              <a:rPr lang="en-US" altLang="zh-CN" sz="2000" b="0" dirty="0">
                <a:solidFill>
                  <a:schemeClr val="tx1"/>
                </a:solidFill>
              </a:rPr>
              <a:t>c</a:t>
            </a:r>
            <a:r>
              <a:rPr lang="zh-CN" altLang="en-US" sz="2000" b="0" dirty="0">
                <a:solidFill>
                  <a:schemeClr val="tx1"/>
                </a:solidFill>
              </a:rPr>
              <a:t>（</a:t>
            </a:r>
            <a:r>
              <a:rPr lang="en-US" altLang="zh-CN" sz="2000" b="0" dirty="0">
                <a:solidFill>
                  <a:schemeClr val="tx1"/>
                </a:solidFill>
              </a:rPr>
              <a:t>2</a:t>
            </a:r>
            <a:r>
              <a:rPr lang="zh-CN" altLang="en-US" sz="2000" b="0" dirty="0">
                <a:solidFill>
                  <a:schemeClr val="tx1"/>
                </a:solidFill>
              </a:rPr>
              <a:t>个）</a:t>
            </a:r>
            <a:r>
              <a:rPr lang="en-US" altLang="zh-CN" sz="2000" b="0" dirty="0">
                <a:solidFill>
                  <a:schemeClr val="tx1"/>
                </a:solidFill>
              </a:rPr>
              <a:t>d</a:t>
            </a:r>
            <a:r>
              <a:rPr lang="zh-CN" altLang="en-US" sz="2000" b="0" dirty="0">
                <a:solidFill>
                  <a:schemeClr val="tx1"/>
                </a:solidFill>
              </a:rPr>
              <a:t>（</a:t>
            </a:r>
            <a:r>
              <a:rPr lang="en-US" altLang="zh-CN" sz="2000" b="0" dirty="0">
                <a:solidFill>
                  <a:schemeClr val="tx1"/>
                </a:solidFill>
              </a:rPr>
              <a:t>1</a:t>
            </a:r>
            <a:r>
              <a:rPr lang="zh-CN" altLang="en-US" sz="2000" b="0" dirty="0">
                <a:solidFill>
                  <a:schemeClr val="tx1"/>
                </a:solidFill>
              </a:rPr>
              <a:t>个）</a:t>
            </a:r>
          </a:p>
        </p:txBody>
      </p:sp>
    </p:spTree>
    <p:extLst>
      <p:ext uri="{BB962C8B-B14F-4D97-AF65-F5344CB8AC3E}">
        <p14:creationId xmlns:p14="http://schemas.microsoft.com/office/powerpoint/2010/main" val="299104644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3">
            <a:extLst>
              <a:ext uri="{FF2B5EF4-FFF2-40B4-BE49-F238E27FC236}">
                <a16:creationId xmlns:a16="http://schemas.microsoft.com/office/drawing/2014/main" id="{DFC83D2F-0C1C-4D10-86D4-FBD1545890D9}"/>
              </a:ext>
            </a:extLst>
          </p:cNvPr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实战</a:t>
            </a: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C4C67E29-05BA-4993-AB27-260278E57286}"/>
              </a:ext>
            </a:extLst>
          </p:cNvPr>
          <p:cNvSpPr txBox="1"/>
          <p:nvPr/>
        </p:nvSpPr>
        <p:spPr>
          <a:xfrm>
            <a:off x="6630203" y="234392"/>
            <a:ext cx="1733167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第二章   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r>
              <a:rPr lang="zh-CN" altLang="en-US" sz="1355" dirty="0">
                <a:solidFill>
                  <a:prstClr val="white"/>
                </a:solidFill>
              </a:rPr>
              <a:t>基础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015B5365-A1B2-42F4-9F77-ACDD12ADC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867744"/>
            <a:ext cx="6011334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字符串比较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F19641C-7813-974F-9DAD-A50B66D37FC5}"/>
              </a:ext>
            </a:extLst>
          </p:cNvPr>
          <p:cNvSpPr txBox="1">
            <a:spLocks/>
          </p:cNvSpPr>
          <p:nvPr/>
        </p:nvSpPr>
        <p:spPr>
          <a:xfrm>
            <a:off x="33665" y="1703053"/>
            <a:ext cx="2110908" cy="5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05DD36F9-F2EA-0646-8D20-57B544A51BDB}"/>
              </a:ext>
            </a:extLst>
          </p:cNvPr>
          <p:cNvSpPr txBox="1">
            <a:spLocks/>
          </p:cNvSpPr>
          <p:nvPr/>
        </p:nvSpPr>
        <p:spPr>
          <a:xfrm>
            <a:off x="398736" y="1488323"/>
            <a:ext cx="8361442" cy="1695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题目：</a:t>
            </a:r>
            <a:r>
              <a:rPr lang="zh-CN" altLang="en-US" sz="2000" b="0" dirty="0">
                <a:solidFill>
                  <a:schemeClr val="tx1"/>
                </a:solidFill>
              </a:rPr>
              <a:t>假设字符串中含有的字母及个数相同就算相等（例如：</a:t>
            </a:r>
            <a:r>
              <a:rPr lang="en-US" altLang="zh-CN" sz="2000" b="0" dirty="0">
                <a:solidFill>
                  <a:schemeClr val="tx1"/>
                </a:solidFill>
              </a:rPr>
              <a:t>aba</a:t>
            </a:r>
            <a:r>
              <a:rPr lang="zh-CN" altLang="en-US" sz="2000" b="0" dirty="0">
                <a:solidFill>
                  <a:schemeClr val="tx1"/>
                </a:solidFill>
              </a:rPr>
              <a:t>和</a:t>
            </a:r>
            <a:r>
              <a:rPr lang="en-US" altLang="zh-CN" sz="2000" b="0" dirty="0" err="1">
                <a:solidFill>
                  <a:schemeClr val="tx1"/>
                </a:solidFill>
              </a:rPr>
              <a:t>aab</a:t>
            </a:r>
            <a:r>
              <a:rPr lang="zh-CN" altLang="en-US" sz="2000" b="0" dirty="0">
                <a:solidFill>
                  <a:schemeClr val="tx1"/>
                </a:solidFill>
              </a:rPr>
              <a:t>相等），随便输入二组字符串，请编程比较他们看是否相等。</a:t>
            </a:r>
          </a:p>
        </p:txBody>
      </p:sp>
    </p:spTree>
    <p:extLst>
      <p:ext uri="{BB962C8B-B14F-4D97-AF65-F5344CB8AC3E}">
        <p14:creationId xmlns:p14="http://schemas.microsoft.com/office/powerpoint/2010/main" val="156910059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3">
            <a:extLst>
              <a:ext uri="{FF2B5EF4-FFF2-40B4-BE49-F238E27FC236}">
                <a16:creationId xmlns:a16="http://schemas.microsoft.com/office/drawing/2014/main" id="{DFC83D2F-0C1C-4D10-86D4-FBD1545890D9}"/>
              </a:ext>
            </a:extLst>
          </p:cNvPr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实战</a:t>
            </a: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C4C67E29-05BA-4993-AB27-260278E57286}"/>
              </a:ext>
            </a:extLst>
          </p:cNvPr>
          <p:cNvSpPr txBox="1"/>
          <p:nvPr/>
        </p:nvSpPr>
        <p:spPr>
          <a:xfrm>
            <a:off x="6630203" y="234392"/>
            <a:ext cx="1733167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第二章   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r>
              <a:rPr lang="zh-CN" altLang="en-US" sz="1355" dirty="0">
                <a:solidFill>
                  <a:prstClr val="white"/>
                </a:solidFill>
              </a:rPr>
              <a:t>基础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015B5365-A1B2-42F4-9F77-ACDD12ADC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867744"/>
            <a:ext cx="6011334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 回文判断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F19641C-7813-974F-9DAD-A50B66D37FC5}"/>
              </a:ext>
            </a:extLst>
          </p:cNvPr>
          <p:cNvSpPr txBox="1">
            <a:spLocks/>
          </p:cNvSpPr>
          <p:nvPr/>
        </p:nvSpPr>
        <p:spPr>
          <a:xfrm>
            <a:off x="33665" y="1703053"/>
            <a:ext cx="2110908" cy="5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05DD36F9-F2EA-0646-8D20-57B544A51BDB}"/>
              </a:ext>
            </a:extLst>
          </p:cNvPr>
          <p:cNvSpPr txBox="1">
            <a:spLocks/>
          </p:cNvSpPr>
          <p:nvPr/>
        </p:nvSpPr>
        <p:spPr>
          <a:xfrm>
            <a:off x="398736" y="1488323"/>
            <a:ext cx="8666242" cy="1390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题目：</a:t>
            </a:r>
            <a:r>
              <a:rPr lang="zh-CN" altLang="en-US" sz="2000" b="0" dirty="0">
                <a:solidFill>
                  <a:schemeClr val="tx1"/>
                </a:solidFill>
              </a:rPr>
              <a:t>判断一句话是否是回文，即正着念和反着念是一样的。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0" dirty="0">
                <a:solidFill>
                  <a:schemeClr val="tx1"/>
                </a:solidFill>
              </a:rPr>
              <a:t>如：上海自来水来自海上</a:t>
            </a:r>
          </a:p>
        </p:txBody>
      </p:sp>
    </p:spTree>
    <p:extLst>
      <p:ext uri="{BB962C8B-B14F-4D97-AF65-F5344CB8AC3E}">
        <p14:creationId xmlns:p14="http://schemas.microsoft.com/office/powerpoint/2010/main" val="176027595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3">
            <a:extLst>
              <a:ext uri="{FF2B5EF4-FFF2-40B4-BE49-F238E27FC236}">
                <a16:creationId xmlns:a16="http://schemas.microsoft.com/office/drawing/2014/main" id="{DFC83D2F-0C1C-4D10-86D4-FBD1545890D9}"/>
              </a:ext>
            </a:extLst>
          </p:cNvPr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实战</a:t>
            </a: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C4C67E29-05BA-4993-AB27-260278E57286}"/>
              </a:ext>
            </a:extLst>
          </p:cNvPr>
          <p:cNvSpPr txBox="1"/>
          <p:nvPr/>
        </p:nvSpPr>
        <p:spPr>
          <a:xfrm>
            <a:off x="6630203" y="234392"/>
            <a:ext cx="1733167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第二章   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r>
              <a:rPr lang="zh-CN" altLang="en-US" sz="1355" dirty="0">
                <a:solidFill>
                  <a:prstClr val="white"/>
                </a:solidFill>
              </a:rPr>
              <a:t>基础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015B5365-A1B2-42F4-9F77-ACDD12ADC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867744"/>
            <a:ext cx="6011334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4.</a:t>
            </a:r>
            <a:r>
              <a:rPr lang="zh-CN" altLang="en-US" sz="2400" dirty="0"/>
              <a:t> 列表的嵌套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F19641C-7813-974F-9DAD-A50B66D37FC5}"/>
              </a:ext>
            </a:extLst>
          </p:cNvPr>
          <p:cNvSpPr txBox="1">
            <a:spLocks/>
          </p:cNvSpPr>
          <p:nvPr/>
        </p:nvSpPr>
        <p:spPr>
          <a:xfrm>
            <a:off x="33665" y="1703053"/>
            <a:ext cx="2110908" cy="5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sp>
        <p:nvSpPr>
          <p:cNvPr id="7" name="文本占位符 11">
            <a:extLst>
              <a:ext uri="{FF2B5EF4-FFF2-40B4-BE49-F238E27FC236}">
                <a16:creationId xmlns:a16="http://schemas.microsoft.com/office/drawing/2014/main" id="{70AA9974-34A8-EC4F-B4EF-A6C4ADCFC3DA}"/>
              </a:ext>
            </a:extLst>
          </p:cNvPr>
          <p:cNvSpPr txBox="1">
            <a:spLocks/>
          </p:cNvSpPr>
          <p:nvPr/>
        </p:nvSpPr>
        <p:spPr>
          <a:xfrm>
            <a:off x="398736" y="1488323"/>
            <a:ext cx="8666242" cy="1390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题目：</a:t>
            </a:r>
            <a:r>
              <a:rPr lang="zh-CN" altLang="en-US" sz="2000" b="0" dirty="0">
                <a:solidFill>
                  <a:schemeClr val="tx1"/>
                </a:solidFill>
              </a:rPr>
              <a:t>一个学校有</a:t>
            </a:r>
            <a:r>
              <a:rPr lang="en-US" altLang="zh-CN" sz="2000" b="0" dirty="0">
                <a:solidFill>
                  <a:schemeClr val="tx1"/>
                </a:solidFill>
              </a:rPr>
              <a:t>3</a:t>
            </a:r>
            <a:r>
              <a:rPr lang="zh-CN" altLang="en-US" sz="2000" b="0" dirty="0">
                <a:solidFill>
                  <a:schemeClr val="tx1"/>
                </a:solidFill>
              </a:rPr>
              <a:t>个办公室，现有</a:t>
            </a:r>
            <a:r>
              <a:rPr lang="en-US" altLang="zh-CN" sz="2000" b="0" dirty="0">
                <a:solidFill>
                  <a:schemeClr val="tx1"/>
                </a:solidFill>
              </a:rPr>
              <a:t>10</a:t>
            </a:r>
            <a:r>
              <a:rPr lang="zh-CN" altLang="en-US" sz="2000" b="0" dirty="0">
                <a:solidFill>
                  <a:schemeClr val="tx1"/>
                </a:solidFill>
              </a:rPr>
              <a:t>位教师等待工位的分配，请利用</a:t>
            </a:r>
            <a:r>
              <a:rPr lang="en-US" altLang="zh-CN" sz="2000" b="0" dirty="0">
                <a:solidFill>
                  <a:schemeClr val="tx1"/>
                </a:solidFill>
              </a:rPr>
              <a:t>python</a:t>
            </a:r>
            <a:r>
              <a:rPr lang="zh-CN" altLang="en-US" sz="2000" b="0" dirty="0">
                <a:solidFill>
                  <a:schemeClr val="tx1"/>
                </a:solidFill>
              </a:rPr>
              <a:t>编写程序，实现随机的分配。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效果：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AE5BE9-1A27-BA4A-A8DC-25221085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015" y="2538362"/>
            <a:ext cx="2413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603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3">
            <a:extLst>
              <a:ext uri="{FF2B5EF4-FFF2-40B4-BE49-F238E27FC236}">
                <a16:creationId xmlns:a16="http://schemas.microsoft.com/office/drawing/2014/main" id="{DFC83D2F-0C1C-4D10-86D4-FBD1545890D9}"/>
              </a:ext>
            </a:extLst>
          </p:cNvPr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实战</a:t>
            </a: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C4C67E29-05BA-4993-AB27-260278E57286}"/>
              </a:ext>
            </a:extLst>
          </p:cNvPr>
          <p:cNvSpPr txBox="1"/>
          <p:nvPr/>
        </p:nvSpPr>
        <p:spPr>
          <a:xfrm>
            <a:off x="6630203" y="234392"/>
            <a:ext cx="1733167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第二章   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r>
              <a:rPr lang="zh-CN" altLang="en-US" sz="1355" dirty="0">
                <a:solidFill>
                  <a:prstClr val="white"/>
                </a:solidFill>
              </a:rPr>
              <a:t>基础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015B5365-A1B2-42F4-9F77-ACDD12ADC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867744"/>
            <a:ext cx="6011334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5.</a:t>
            </a:r>
            <a:r>
              <a:rPr lang="zh-CN" altLang="en-US" sz="2400" dirty="0"/>
              <a:t> 正则表达式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F19641C-7813-974F-9DAD-A50B66D37FC5}"/>
              </a:ext>
            </a:extLst>
          </p:cNvPr>
          <p:cNvSpPr txBox="1">
            <a:spLocks/>
          </p:cNvSpPr>
          <p:nvPr/>
        </p:nvSpPr>
        <p:spPr>
          <a:xfrm>
            <a:off x="33665" y="1703053"/>
            <a:ext cx="2110908" cy="5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sp>
        <p:nvSpPr>
          <p:cNvPr id="7" name="文本占位符 11">
            <a:extLst>
              <a:ext uri="{FF2B5EF4-FFF2-40B4-BE49-F238E27FC236}">
                <a16:creationId xmlns:a16="http://schemas.microsoft.com/office/drawing/2014/main" id="{B9AE2E87-4C1B-7044-B44D-A069A3A77AC7}"/>
              </a:ext>
            </a:extLst>
          </p:cNvPr>
          <p:cNvSpPr txBox="1">
            <a:spLocks/>
          </p:cNvSpPr>
          <p:nvPr/>
        </p:nvSpPr>
        <p:spPr>
          <a:xfrm>
            <a:off x="398736" y="1488323"/>
            <a:ext cx="8666242" cy="1390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题目：</a:t>
            </a:r>
            <a:r>
              <a:rPr lang="zh-CN" altLang="en-US" sz="2000" b="0" dirty="0">
                <a:solidFill>
                  <a:schemeClr val="tx1"/>
                </a:solidFill>
              </a:rPr>
              <a:t>用户输入手机号，判断其属于哪个运营商的号码，若手机号格式错误，则进行提醒，并重新输入，三次错误退出程序。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效果：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8AF823-1563-8846-A160-2857C8EA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02" y="2538362"/>
            <a:ext cx="6148211" cy="29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24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3">
            <a:extLst>
              <a:ext uri="{FF2B5EF4-FFF2-40B4-BE49-F238E27FC236}">
                <a16:creationId xmlns:a16="http://schemas.microsoft.com/office/drawing/2014/main" id="{DFC83D2F-0C1C-4D10-86D4-FBD1545890D9}"/>
              </a:ext>
            </a:extLst>
          </p:cNvPr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实战</a:t>
            </a: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C4C67E29-05BA-4993-AB27-260278E57286}"/>
              </a:ext>
            </a:extLst>
          </p:cNvPr>
          <p:cNvSpPr txBox="1"/>
          <p:nvPr/>
        </p:nvSpPr>
        <p:spPr>
          <a:xfrm>
            <a:off x="6630203" y="234392"/>
            <a:ext cx="1733167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第二章   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r>
              <a:rPr lang="zh-CN" altLang="en-US" sz="1355" dirty="0">
                <a:solidFill>
                  <a:prstClr val="white"/>
                </a:solidFill>
              </a:rPr>
              <a:t>基础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015B5365-A1B2-42F4-9F77-ACDD12ADC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867744"/>
            <a:ext cx="6011334" cy="54439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6.</a:t>
            </a:r>
            <a:r>
              <a:rPr lang="zh-CN" altLang="en-US" sz="2400" dirty="0"/>
              <a:t> 综合练习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F19641C-7813-974F-9DAD-A50B66D37FC5}"/>
              </a:ext>
            </a:extLst>
          </p:cNvPr>
          <p:cNvSpPr txBox="1">
            <a:spLocks/>
          </p:cNvSpPr>
          <p:nvPr/>
        </p:nvSpPr>
        <p:spPr>
          <a:xfrm>
            <a:off x="33665" y="1703053"/>
            <a:ext cx="2110908" cy="5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D2888A-2444-E34B-A510-321197A2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135"/>
            <a:ext cx="91440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8943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本章小结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5" name="文本占位符 11">
            <a:extLst>
              <a:ext uri="{FF2B5EF4-FFF2-40B4-BE49-F238E27FC236}">
                <a16:creationId xmlns:a16="http://schemas.microsoft.com/office/drawing/2014/main" id="{D62E9158-216B-1145-B922-95B4CE226DDE}"/>
              </a:ext>
            </a:extLst>
          </p:cNvPr>
          <p:cNvSpPr txBox="1">
            <a:spLocks/>
          </p:cNvSpPr>
          <p:nvPr/>
        </p:nvSpPr>
        <p:spPr>
          <a:xfrm>
            <a:off x="92765" y="844054"/>
            <a:ext cx="9051235" cy="5278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Python</a:t>
            </a:r>
            <a:r>
              <a:rPr lang="zh-CN" altLang="en-US" sz="2000" dirty="0">
                <a:solidFill>
                  <a:schemeClr val="tx1"/>
                </a:solidFill>
              </a:rPr>
              <a:t>中常见的数据结构统称为容器（</a:t>
            </a:r>
            <a:r>
              <a:rPr lang="en-US" altLang="zh-CN" sz="2000" dirty="0">
                <a:solidFill>
                  <a:schemeClr val="tx1"/>
                </a:solidFill>
              </a:rPr>
              <a:t>container</a:t>
            </a:r>
            <a:r>
              <a:rPr lang="zh-CN" altLang="en-US" sz="2000" dirty="0">
                <a:solidFill>
                  <a:schemeClr val="tx1"/>
                </a:solidFill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</a:rPr>
              <a:t>,</a:t>
            </a:r>
            <a:r>
              <a:rPr lang="zh-CN" altLang="en-US" sz="2000" dirty="0">
                <a:solidFill>
                  <a:schemeClr val="tx1"/>
                </a:solidFill>
              </a:rPr>
              <a:t>可分为</a:t>
            </a:r>
            <a:r>
              <a:rPr lang="zh-CN" altLang="en-US" sz="2000" dirty="0">
                <a:solidFill>
                  <a:srgbClr val="2E75B6"/>
                </a:solidFill>
              </a:rPr>
              <a:t>序列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sequence</a:t>
            </a:r>
            <a:r>
              <a:rPr lang="zh-CN" altLang="en-US" sz="2000" dirty="0">
                <a:solidFill>
                  <a:schemeClr val="tx1"/>
                </a:solidFill>
              </a:rPr>
              <a:t>）、</a:t>
            </a:r>
            <a:r>
              <a:rPr lang="zh-CN" altLang="en-US" sz="2000" dirty="0">
                <a:solidFill>
                  <a:srgbClr val="2E75B6"/>
                </a:solidFill>
              </a:rPr>
              <a:t>集合</a:t>
            </a:r>
            <a:r>
              <a:rPr lang="en-US" altLang="zh-CN" sz="2000" dirty="0">
                <a:solidFill>
                  <a:schemeClr val="tx1"/>
                </a:solidFill>
              </a:rPr>
              <a:t>(Sets)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zh-CN" altLang="en-US" sz="2000" dirty="0">
                <a:solidFill>
                  <a:srgbClr val="2E75B6"/>
                </a:solidFill>
              </a:rPr>
              <a:t>映射</a:t>
            </a:r>
            <a:r>
              <a:rPr lang="en-US" altLang="zh-CN" sz="2000" dirty="0">
                <a:solidFill>
                  <a:schemeClr val="tx1"/>
                </a:solidFill>
              </a:rPr>
              <a:t>(mapping)</a:t>
            </a:r>
            <a:r>
              <a:rPr lang="zh-CN" altLang="en-US" sz="2000" dirty="0">
                <a:solidFill>
                  <a:schemeClr val="tx1"/>
                </a:solidFill>
              </a:rPr>
              <a:t>三类主要的容器。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序列类型：</a:t>
            </a:r>
            <a:r>
              <a:rPr lang="zh-CN" altLang="en-US" sz="2000" b="0" dirty="0">
                <a:solidFill>
                  <a:schemeClr val="tx1"/>
                </a:solidFill>
              </a:rPr>
              <a:t>是元素向量，元素之间</a:t>
            </a:r>
            <a:r>
              <a:rPr lang="zh-CN" altLang="en-US" sz="2000" dirty="0">
                <a:solidFill>
                  <a:srgbClr val="2E75B6"/>
                </a:solidFill>
              </a:rPr>
              <a:t>存在先后关系</a:t>
            </a:r>
            <a:r>
              <a:rPr lang="zh-CN" altLang="en-US" sz="2000" b="0" dirty="0">
                <a:solidFill>
                  <a:schemeClr val="tx1"/>
                </a:solidFill>
              </a:rPr>
              <a:t>，序列中每个元素都分配一个数字表示位置或索引，元素之间</a:t>
            </a:r>
            <a:r>
              <a:rPr lang="zh-CN" altLang="en-US" sz="2000" dirty="0">
                <a:solidFill>
                  <a:srgbClr val="2E75B6"/>
                </a:solidFill>
              </a:rPr>
              <a:t>无排他性</a:t>
            </a:r>
            <a:r>
              <a:rPr lang="zh-CN" altLang="en-US" sz="2000" b="0" dirty="0">
                <a:solidFill>
                  <a:schemeClr val="tx1"/>
                </a:solidFill>
              </a:rPr>
              <a:t>。如字符串、列表、元组均属于序列类型数据。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集合类型：</a:t>
            </a:r>
            <a:r>
              <a:rPr lang="zh-CN" altLang="en-US" sz="2000" b="0" dirty="0">
                <a:solidFill>
                  <a:schemeClr val="tx1"/>
                </a:solidFill>
              </a:rPr>
              <a:t>是元素集合，元素之间无序，且存在排他性，即相同元素在集合中是唯一存在的。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映射类型：</a:t>
            </a:r>
            <a:r>
              <a:rPr lang="zh-CN" altLang="en-US" sz="2000" b="0" dirty="0">
                <a:solidFill>
                  <a:schemeClr val="tx1"/>
                </a:solidFill>
              </a:rPr>
              <a:t>是“键</a:t>
            </a:r>
            <a:r>
              <a:rPr lang="en-US" altLang="zh-CN" sz="2000" b="0" dirty="0">
                <a:solidFill>
                  <a:schemeClr val="tx1"/>
                </a:solidFill>
              </a:rPr>
              <a:t>-</a:t>
            </a:r>
            <a:r>
              <a:rPr lang="zh-CN" altLang="en-US" sz="2000" b="0" dirty="0">
                <a:solidFill>
                  <a:schemeClr val="tx1"/>
                </a:solidFill>
              </a:rPr>
              <a:t>值”数据项的组合，元素之间无序。每个元素是一个“键</a:t>
            </a:r>
            <a:r>
              <a:rPr lang="en-US" altLang="zh-CN" sz="2000" b="0" dirty="0">
                <a:solidFill>
                  <a:schemeClr val="tx1"/>
                </a:solidFill>
              </a:rPr>
              <a:t>-</a:t>
            </a:r>
            <a:r>
              <a:rPr lang="zh-CN" altLang="en-US" sz="2000" b="0" dirty="0">
                <a:solidFill>
                  <a:schemeClr val="tx1"/>
                </a:solidFill>
              </a:rPr>
              <a:t>值”对，表示为（</a:t>
            </a:r>
            <a:r>
              <a:rPr lang="en-US" altLang="zh-CN" sz="2000" b="0" dirty="0">
                <a:solidFill>
                  <a:schemeClr val="tx1"/>
                </a:solidFill>
              </a:rPr>
              <a:t>key</a:t>
            </a:r>
            <a:r>
              <a:rPr lang="zh-CN" altLang="en-US" sz="2000" b="0" dirty="0">
                <a:solidFill>
                  <a:schemeClr val="tx1"/>
                </a:solidFill>
              </a:rPr>
              <a:t>，</a:t>
            </a:r>
            <a:r>
              <a:rPr lang="en-US" altLang="zh-CN" sz="2000" b="0" dirty="0">
                <a:solidFill>
                  <a:schemeClr val="tx1"/>
                </a:solidFill>
              </a:rPr>
              <a:t>value</a:t>
            </a:r>
            <a:r>
              <a:rPr lang="zh-CN" altLang="en-US" sz="2000" b="0" dirty="0">
                <a:solidFill>
                  <a:schemeClr val="tx1"/>
                </a:solidFill>
              </a:rPr>
              <a:t>）。字典属于映射类型数据。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2647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本章小结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5" name="文本占位符 11">
            <a:extLst>
              <a:ext uri="{FF2B5EF4-FFF2-40B4-BE49-F238E27FC236}">
                <a16:creationId xmlns:a16="http://schemas.microsoft.com/office/drawing/2014/main" id="{D62E9158-216B-1145-B922-95B4CE226DDE}"/>
              </a:ext>
            </a:extLst>
          </p:cNvPr>
          <p:cNvSpPr txBox="1">
            <a:spLocks/>
          </p:cNvSpPr>
          <p:nvPr/>
        </p:nvSpPr>
        <p:spPr>
          <a:xfrm>
            <a:off x="92765" y="844054"/>
            <a:ext cx="9051235" cy="5278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通用序列操作（</a:t>
            </a:r>
            <a:r>
              <a:rPr lang="en-US" altLang="zh-CN" sz="2000" dirty="0">
                <a:solidFill>
                  <a:schemeClr val="tx1"/>
                </a:solidFill>
              </a:rPr>
              <a:t>X</a:t>
            </a:r>
            <a:r>
              <a:rPr lang="zh-CN" altLang="en-US" sz="2000" dirty="0">
                <a:solidFill>
                  <a:schemeClr val="tx1"/>
                </a:solidFill>
              </a:rPr>
              <a:t>表示字符串、列表、元组等序列类型数据）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09EF682-5CC1-B04E-BB1E-A0C070B74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501255"/>
              </p:ext>
            </p:extLst>
          </p:nvPr>
        </p:nvGraphicFramePr>
        <p:xfrm>
          <a:off x="311062" y="1397000"/>
          <a:ext cx="8541387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129">
                  <a:extLst>
                    <a:ext uri="{9D8B030D-6E8A-4147-A177-3AD203B41FA5}">
                      <a16:colId xmlns:a16="http://schemas.microsoft.com/office/drawing/2014/main" val="1730761083"/>
                    </a:ext>
                  </a:extLst>
                </a:gridCol>
                <a:gridCol w="2847129">
                  <a:extLst>
                    <a:ext uri="{9D8B030D-6E8A-4147-A177-3AD203B41FA5}">
                      <a16:colId xmlns:a16="http://schemas.microsoft.com/office/drawing/2014/main" val="3100799036"/>
                    </a:ext>
                  </a:extLst>
                </a:gridCol>
                <a:gridCol w="2847129">
                  <a:extLst>
                    <a:ext uri="{9D8B030D-6E8A-4147-A177-3AD203B41FA5}">
                      <a16:colId xmlns:a16="http://schemas.microsoft.com/office/drawing/2014/main" val="54849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0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索引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X[</a:t>
                      </a:r>
                      <a:r>
                        <a:rPr lang="en-US" altLang="zh-CN" dirty="0" err="1"/>
                        <a:t>i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引用索引值为</a:t>
                      </a:r>
                      <a:r>
                        <a:rPr lang="en-US" altLang="zh-CN" dirty="0" err="1"/>
                        <a:t>i</a:t>
                      </a:r>
                      <a:r>
                        <a:rPr lang="zh-CN" altLang="en-US" dirty="0"/>
                        <a:t>的元素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8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切片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X[</a:t>
                      </a:r>
                      <a:r>
                        <a:rPr lang="en-US" altLang="zh-CN" dirty="0" err="1"/>
                        <a:t>i:j:k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引用索引值</a:t>
                      </a:r>
                      <a:r>
                        <a:rPr lang="en-US" altLang="zh-CN" dirty="0"/>
                        <a:t>[</a:t>
                      </a:r>
                      <a:r>
                        <a:rPr lang="en-US" altLang="zh-CN" dirty="0" err="1"/>
                        <a:t>i,j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的子序列，步长为</a:t>
                      </a:r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8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序列相加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X1+X2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序列拼接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67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乘法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n;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序列重复</a:t>
                      </a:r>
                      <a:r>
                        <a:rPr lang="en-US" altLang="zh-CN" dirty="0"/>
                        <a:t>n</a:t>
                      </a:r>
                      <a:r>
                        <a:rPr lang="zh-CN" altLang="en-US" dirty="0"/>
                        <a:t>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3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成员资格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判断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是否在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序列中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18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len</a:t>
                      </a:r>
                      <a:r>
                        <a:rPr lang="en-US" altLang="zh-CN" dirty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计算序列中元素个数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72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最小值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计算序列中元素最小值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034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计算序列中元素最大值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01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sum(X)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计算序列中元素之和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4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0854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30502" y="832070"/>
            <a:ext cx="3409990" cy="54439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3.1.3</a:t>
            </a:r>
            <a:r>
              <a:rPr lang="zh-CN" altLang="en-US" sz="2000" dirty="0"/>
              <a:t> 字符串的常用操作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AA8C8A2-6296-5E4D-ACCE-29B97734E3A3}"/>
              </a:ext>
            </a:extLst>
          </p:cNvPr>
          <p:cNvSpPr txBox="1">
            <a:spLocks/>
          </p:cNvSpPr>
          <p:nvPr/>
        </p:nvSpPr>
        <p:spPr>
          <a:xfrm>
            <a:off x="758838" y="1376461"/>
            <a:ext cx="7662239" cy="48157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dirty="0"/>
              <a:t>索引</a:t>
            </a:r>
            <a:r>
              <a:rPr lang="en-US" altLang="zh-CN" sz="1800" dirty="0"/>
              <a:t>(</a:t>
            </a:r>
            <a:r>
              <a:rPr lang="zh-CN" altLang="en-US" sz="1800" dirty="0"/>
              <a:t>字符串、元组、列表</a:t>
            </a:r>
            <a:r>
              <a:rPr lang="en-US" altLang="zh-CN" sz="1800" dirty="0"/>
              <a:t>)</a:t>
            </a:r>
            <a:r>
              <a:rPr lang="zh-CN" altLang="en-US" sz="1800" dirty="0"/>
              <a:t>：下标默认从</a:t>
            </a:r>
            <a:r>
              <a:rPr lang="en-US" altLang="zh-CN" sz="1800" dirty="0"/>
              <a:t>0</a:t>
            </a:r>
            <a:r>
              <a:rPr lang="zh-CN" altLang="en-US" sz="1800" dirty="0"/>
              <a:t>开始，最后的字符索引为</a:t>
            </a:r>
            <a:r>
              <a:rPr lang="en-US" altLang="zh-CN" sz="1800" dirty="0"/>
              <a:t>-1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sz="2200" dirty="0"/>
              <a:t>a = 'python'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altLang="zh-CN" sz="2200" dirty="0"/>
              <a:t>print(a[0],a[1],a[-1],a[-2])</a:t>
            </a:r>
            <a:r>
              <a:rPr lang="zh-CN" altLang="en-US" sz="2200" dirty="0"/>
              <a:t>  </a:t>
            </a:r>
            <a:r>
              <a:rPr lang="en-US" altLang="zh-CN" sz="2200" dirty="0"/>
              <a:t>#</a:t>
            </a:r>
            <a:r>
              <a:rPr lang="zh-CN" altLang="en-US" sz="2200" dirty="0"/>
              <a:t> </a:t>
            </a:r>
            <a:r>
              <a:rPr lang="en-US" altLang="zh-CN" sz="2200" dirty="0"/>
              <a:t>p y n o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dirty="0"/>
              <a:t>切片（字符串、元组、列表）：</a:t>
            </a:r>
            <a:r>
              <a:rPr lang="en-US" altLang="zh-CN" sz="1800" dirty="0"/>
              <a:t>[</a:t>
            </a:r>
            <a:r>
              <a:rPr lang="zh-CN" altLang="en-US" sz="1800" dirty="0"/>
              <a:t>起始</a:t>
            </a:r>
            <a:r>
              <a:rPr lang="en-US" altLang="zh-CN" sz="1800" dirty="0"/>
              <a:t>:</a:t>
            </a:r>
            <a:r>
              <a:rPr lang="zh-CN" altLang="en-US" sz="1800" dirty="0"/>
              <a:t>结束</a:t>
            </a:r>
            <a:r>
              <a:rPr lang="en-US" altLang="zh-CN" sz="1800" dirty="0"/>
              <a:t>:</a:t>
            </a:r>
            <a:r>
              <a:rPr lang="zh-CN" altLang="en-US" sz="1800" dirty="0"/>
              <a:t>步长</a:t>
            </a:r>
            <a:r>
              <a:rPr lang="en-US" altLang="zh-CN" sz="1800" dirty="0"/>
              <a:t>]</a:t>
            </a:r>
            <a:r>
              <a:rPr lang="zh-CN" altLang="en-US" sz="1800" dirty="0"/>
              <a:t>，起始默认从</a:t>
            </a:r>
            <a:r>
              <a:rPr lang="en-US" altLang="zh-CN" sz="1800" dirty="0"/>
              <a:t>0</a:t>
            </a:r>
            <a:r>
              <a:rPr lang="zh-CN" altLang="en-US" sz="1800" dirty="0"/>
              <a:t>开始，结束默认到字符串末尾，步长默认为</a:t>
            </a:r>
            <a:r>
              <a:rPr lang="en-US" altLang="zh-CN" sz="1800" dirty="0"/>
              <a:t>1</a:t>
            </a:r>
            <a:r>
              <a:rPr lang="zh-CN" altLang="en-US" sz="1800" dirty="0"/>
              <a:t>；</a:t>
            </a:r>
            <a:endParaRPr lang="en-US" altLang="zh-CN" sz="2200" dirty="0"/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/>
              <a:t>   </a:t>
            </a:r>
            <a:r>
              <a:rPr lang="en-US" altLang="zh-CN" dirty="0"/>
              <a:t>a = '</a:t>
            </a:r>
            <a:r>
              <a:rPr lang="en-US" altLang="zh-CN" dirty="0" err="1"/>
              <a:t>abcdefg</a:t>
            </a:r>
            <a:r>
              <a:rPr lang="en-US" altLang="zh-CN" dirty="0"/>
              <a:t>’</a:t>
            </a:r>
            <a:r>
              <a:rPr lang="zh-CN" altLang="en-US" dirty="0">
                <a:solidFill>
                  <a:srgbClr val="000000"/>
                </a:solidFill>
              </a:rPr>
              <a:t>   </a:t>
            </a:r>
            <a:endParaRPr lang="en-US" altLang="zh-CN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000000"/>
                </a:solidFill>
              </a:rPr>
              <a:t>   </a:t>
            </a:r>
            <a:r>
              <a:rPr lang="en-US" altLang="zh-CN" sz="2200" dirty="0">
                <a:solidFill>
                  <a:srgbClr val="000000"/>
                </a:solidFill>
              </a:rPr>
              <a:t>print(a[:2])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000000"/>
                </a:solidFill>
              </a:rPr>
              <a:t>   </a:t>
            </a:r>
            <a:r>
              <a:rPr lang="en-US" altLang="zh-CN" sz="2200" dirty="0">
                <a:solidFill>
                  <a:srgbClr val="000000"/>
                </a:solidFill>
              </a:rPr>
              <a:t>print(a[2:])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000000"/>
                </a:solidFill>
              </a:rPr>
              <a:t>   </a:t>
            </a:r>
            <a:r>
              <a:rPr lang="en-US" altLang="zh-CN" sz="2200" dirty="0">
                <a:solidFill>
                  <a:srgbClr val="000000"/>
                </a:solidFill>
              </a:rPr>
              <a:t>print(a[2:5])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000000"/>
                </a:solidFill>
              </a:rPr>
              <a:t>   </a:t>
            </a:r>
            <a:r>
              <a:rPr lang="en-US" altLang="zh-CN" sz="2200" dirty="0">
                <a:solidFill>
                  <a:srgbClr val="000000"/>
                </a:solidFill>
              </a:rPr>
              <a:t>print(s[:])</a:t>
            </a:r>
          </a:p>
          <a:p>
            <a:pPr>
              <a:lnSpc>
                <a:spcPct val="150000"/>
              </a:lnSpc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626306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本章小结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C722D3-7B14-4D43-8AD7-803119BEC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514"/>
            <a:ext cx="9144000" cy="40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524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12B080-234C-47F8-84DD-3D46215925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3" b="12558"/>
          <a:stretch/>
        </p:blipFill>
        <p:spPr>
          <a:xfrm>
            <a:off x="-169090" y="1139825"/>
            <a:ext cx="9482179" cy="43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5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30502" y="832070"/>
            <a:ext cx="3409990" cy="54439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3.1.3</a:t>
            </a:r>
            <a:r>
              <a:rPr lang="zh-CN" altLang="en-US" sz="2000" dirty="0"/>
              <a:t> 字符串的常用操作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C941EB-55EC-3747-990D-6A0FE68D9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47" y="1173411"/>
            <a:ext cx="6826415" cy="1684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E75B07-C818-1545-B363-21B26E870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75" y="2757235"/>
            <a:ext cx="6782087" cy="16105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1ECD5-E7AE-704B-A9C1-C17B99C67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47" y="4412746"/>
            <a:ext cx="6663881" cy="16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152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30502" y="832070"/>
            <a:ext cx="3409990" cy="54439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3.1.3</a:t>
            </a:r>
            <a:r>
              <a:rPr lang="zh-CN" altLang="en-US" sz="2000" dirty="0"/>
              <a:t> 字符串的常用操作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1258D0-2E51-094F-8249-95CEFCF7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104265"/>
            <a:ext cx="59309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958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30502" y="832070"/>
            <a:ext cx="3409990" cy="54439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3.1.3</a:t>
            </a:r>
            <a:r>
              <a:rPr lang="zh-CN" altLang="en-US" sz="2000" dirty="0"/>
              <a:t> 字符串的常用操作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3D9505-0F4A-D445-A71E-6DED6404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03" y="1104265"/>
            <a:ext cx="5930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10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3"/>
          <p:cNvSpPr txBox="1"/>
          <p:nvPr/>
        </p:nvSpPr>
        <p:spPr>
          <a:xfrm>
            <a:off x="244802" y="104401"/>
            <a:ext cx="37322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 </a:t>
            </a:r>
            <a:r>
              <a:rPr lang="zh-CN" altLang="en-US" dirty="0"/>
              <a:t>字符串</a:t>
            </a:r>
          </a:p>
        </p:txBody>
      </p:sp>
      <p:sp>
        <p:nvSpPr>
          <p:cNvPr id="14" name="文本框 27"/>
          <p:cNvSpPr txBox="1"/>
          <p:nvPr/>
        </p:nvSpPr>
        <p:spPr>
          <a:xfrm>
            <a:off x="6630203" y="234392"/>
            <a:ext cx="1790875" cy="300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5" dirty="0">
                <a:solidFill>
                  <a:prstClr val="white"/>
                </a:solidFill>
              </a:rPr>
              <a:t>第三章 组合数据类型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30502" y="832070"/>
            <a:ext cx="3409990" cy="54439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3.1.3</a:t>
            </a:r>
            <a:r>
              <a:rPr lang="zh-CN" altLang="en-US" sz="2000" dirty="0"/>
              <a:t> 字符串的常用操作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1EFA1C-B451-134E-A3D0-84A4EB90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3" y="1216860"/>
            <a:ext cx="6057900" cy="3975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4D7FDB-6C14-244F-8D03-8AF15E362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39" y="5272666"/>
            <a:ext cx="561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7647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3390</Words>
  <Application>Microsoft Macintosh PowerPoint</Application>
  <PresentationFormat>全屏显示(4:3)</PresentationFormat>
  <Paragraphs>412</Paragraphs>
  <Slides>51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49</cp:revision>
  <dcterms:created xsi:type="dcterms:W3CDTF">2018-03-01T02:03:00Z</dcterms:created>
  <dcterms:modified xsi:type="dcterms:W3CDTF">2022-09-28T10:57:00Z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